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metadata" ContentType="application/binary"/>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5" roundtripDataSignature="AMtx7miidfeBnyu4UwfnHuLAScO1etOnQA=="/>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94" d="100"/>
          <a:sy n="94" d="100"/>
        </p:scale>
        <p:origin x="-1114"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35f5f46e0e_0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35f5f46e0e_0_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335f5f46e0e_0_5: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pPr marL="0" lvl="0" indent="0" algn="r" rtl="0">
                <a:spcBef>
                  <a:spcPts val="0"/>
                </a:spcBef>
                <a:spcAft>
                  <a:spcPts val="0"/>
                </a:spcAft>
                <a:buClr>
                  <a:srgbClr val="000000"/>
                </a:buClr>
                <a:buFont typeface="Arial"/>
                <a:buNone/>
              </a:pP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3" name="Google Shape;153;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1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1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5" name="Google Shape;165;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1" name="Google Shape;171;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2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2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3" name="Google Shape;183;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2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9" name="Google Shape;189;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5" name="Google Shape;195;p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35f5f46e0e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g335f5f46e0e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2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1" name="Google Shape;201;p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7" name="Google Shape;207;p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2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3" name="Google Shape;213;p2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2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9" name="Google Shape;219;p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5" name="Google Shape;225;p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3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1" name="Google Shape;231;p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7" name="Google Shape;237;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3" name="Google Shape;243;p3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None/>
            </a:pPr>
            <a:endParaRPr/>
          </a:p>
        </p:txBody>
      </p:sp>
      <p:sp>
        <p:nvSpPr>
          <p:cNvPr id="244" name="Google Shape;244;p3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6" name="Google Shape;256;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 name="Google Shape;99;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2" name="Google Shape;262;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8" name="Google Shape;268;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4" name="Google Shape;274;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0" name="Google Shape;280;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6" name="Google Shape;286;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2" name="Google Shape;292;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8" name="Google Shape;298;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4" name="Google Shape;304;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0" name="Google Shape;310;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6" name="Google Shape;316;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 name="Google Shape;105;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2" name="Google Shape;322;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Google Shape;327;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8" name="Google Shape;328;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4" name="Google Shape;334;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0" name="Google Shape;340;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6" name="Google Shape;346;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2" name="Google Shape;352;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8" name="Google Shape;358;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4" name="Google Shape;364;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0" name="Google Shape;370;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4"/>
        <p:cNvGrpSpPr/>
        <p:nvPr/>
      </p:nvGrpSpPr>
      <p:grpSpPr>
        <a:xfrm>
          <a:off x="0" y="0"/>
          <a:ext cx="0" cy="0"/>
          <a:chOff x="0" y="0"/>
          <a:chExt cx="0" cy="0"/>
        </a:xfrm>
      </p:grpSpPr>
      <p:sp>
        <p:nvSpPr>
          <p:cNvPr id="375" name="Google Shape;375;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6" name="Google Shape;376;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 name="Google Shape;111;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5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5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 name="Google Shape;18;p5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5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5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6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67"/>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6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6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6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68"/>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68"/>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6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6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6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59"/>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9"/>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4" name="Google Shape;24;p5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5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5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6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6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6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6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1"/>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61"/>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6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2"/>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2"/>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2"/>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2"/>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6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6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6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6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6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6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6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65"/>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65"/>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65"/>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6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6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6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66"/>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66"/>
          <p:cNvSpPr>
            <a:spLocks noGrp="1"/>
          </p:cNvSpPr>
          <p:nvPr>
            <p:ph type="pic" idx="2"/>
          </p:nvPr>
        </p:nvSpPr>
        <p:spPr>
          <a:xfrm>
            <a:off x="1792288" y="612775"/>
            <a:ext cx="5486400" cy="4114800"/>
          </a:xfrm>
          <a:prstGeom prst="rect">
            <a:avLst/>
          </a:prstGeom>
          <a:noFill/>
          <a:ln>
            <a:noFill/>
          </a:ln>
        </p:spPr>
      </p:sp>
      <p:sp>
        <p:nvSpPr>
          <p:cNvPr id="68" name="Google Shape;68;p66"/>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6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6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6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9000"/>
            <a:lum/>
          </a:blip>
          <a:srcRect/>
          <a:stretch>
            <a:fillRect/>
          </a:stretch>
        </a:blipFill>
        <a:effectLst/>
      </p:bgPr>
    </p:bg>
    <p:spTree>
      <p:nvGrpSpPr>
        <p:cNvPr id="1" name="Shape 9"/>
        <p:cNvGrpSpPr/>
        <p:nvPr/>
      </p:nvGrpSpPr>
      <p:grpSpPr>
        <a:xfrm>
          <a:off x="0" y="0"/>
          <a:ext cx="0" cy="0"/>
          <a:chOff x="0" y="0"/>
          <a:chExt cx="0" cy="0"/>
        </a:xfrm>
      </p:grpSpPr>
      <p:sp>
        <p:nvSpPr>
          <p:cNvPr id="10" name="Google Shape;10;p5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5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335f5f46e0e_0_5"/>
          <p:cNvSpPr txBox="1">
            <a:spLocks noGrp="1"/>
          </p:cNvSpPr>
          <p:nvPr>
            <p:ph type="ctrTitle"/>
          </p:nvPr>
        </p:nvSpPr>
        <p:spPr>
          <a:xfrm>
            <a:off x="685800" y="2130425"/>
            <a:ext cx="7772400" cy="1470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PUBLIC INTERNATIONAL LAW</a:t>
            </a:r>
            <a:endParaRPr/>
          </a:p>
        </p:txBody>
      </p:sp>
      <p:sp>
        <p:nvSpPr>
          <p:cNvPr id="90" name="Google Shape;90;g335f5f46e0e_0_5"/>
          <p:cNvSpPr txBox="1">
            <a:spLocks noGrp="1"/>
          </p:cNvSpPr>
          <p:nvPr>
            <p:ph type="subTitle" idx="1"/>
          </p:nvPr>
        </p:nvSpPr>
        <p:spPr>
          <a:xfrm>
            <a:off x="1371600" y="3886200"/>
            <a:ext cx="6400800" cy="1752600"/>
          </a:xfrm>
          <a:prstGeom prst="rect">
            <a:avLst/>
          </a:prstGeom>
        </p:spPr>
        <p:txBody>
          <a:bodyPr spcFirstLastPara="1" wrap="square" lIns="91425" tIns="45700" rIns="91425" bIns="45700" anchor="t" anchorCtr="0">
            <a:normAutofit/>
          </a:bodyPr>
          <a:lstStyle/>
          <a:p>
            <a:pPr marL="0" lvl="0" indent="0" algn="ctr" rtl="0">
              <a:spcBef>
                <a:spcPts val="640"/>
              </a:spcBef>
              <a:spcAft>
                <a:spcPts val="0"/>
              </a:spcAft>
              <a:buNone/>
            </a:pPr>
            <a:r>
              <a:rPr lang="en-US" sz="3600" dirty="0" smtClean="0">
                <a:solidFill>
                  <a:schemeClr val="tx1"/>
                </a:solidFill>
              </a:rPr>
              <a:t>NAWADA VIDHI MAHAVIDYALAYA</a:t>
            </a:r>
            <a:endParaRPr sz="360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CONTINUED…</a:t>
            </a:r>
            <a:endParaRPr/>
          </a:p>
        </p:txBody>
      </p:sp>
      <p:sp>
        <p:nvSpPr>
          <p:cNvPr id="144" name="Google Shape;144;p1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342900" lvl="0" indent="-327660" algn="l" rtl="0">
              <a:spcBef>
                <a:spcPts val="0"/>
              </a:spcBef>
              <a:spcAft>
                <a:spcPts val="0"/>
              </a:spcAft>
              <a:buClr>
                <a:schemeClr val="dk1"/>
              </a:buClr>
              <a:buSzPct val="100000"/>
              <a:buFont typeface="Georgia"/>
              <a:buChar char="•"/>
            </a:pPr>
            <a:r>
              <a:rPr lang="en-US">
                <a:latin typeface="Georgia"/>
                <a:ea typeface="Georgia"/>
                <a:cs typeface="Georgia"/>
                <a:sym typeface="Georgia"/>
              </a:rPr>
              <a:t>International conferences and conventions also treat international law as law in its true sense. The United Nations is based on the true legality of international law. As per statute of the International Court of Justice, the Court to decide disputes as are submitted to it in accordance with international law. The Court's decisions are binding upon the parties to a dispute, and under certain conditions its decisions can be enforced. Besides this there are a variety of International Tribunals such as International Tribunal for the Law of the Sea.</a:t>
            </a:r>
            <a:br>
              <a:rPr lang="en-US">
                <a:latin typeface="Georgia"/>
                <a:ea typeface="Georgia"/>
                <a:cs typeface="Georgia"/>
                <a:sym typeface="Georgia"/>
              </a:rPr>
            </a:br>
            <a:r>
              <a:rPr lang="en-US">
                <a:latin typeface="Georgia"/>
                <a:ea typeface="Georgia"/>
                <a:cs typeface="Georgia"/>
                <a:sym typeface="Georgia"/>
              </a:rPr>
              <a:t> </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So far as sanction in law is concerned, international law does not completely lack it.</a:t>
            </a:r>
            <a:br>
              <a:rPr lang="en-US">
                <a:latin typeface="Georgia"/>
                <a:ea typeface="Georgia"/>
                <a:cs typeface="Georgia"/>
                <a:sym typeface="Georgia"/>
              </a:rPr>
            </a:br>
            <a:r>
              <a:rPr lang="en-US">
                <a:latin typeface="Georgia"/>
                <a:ea typeface="Georgia"/>
                <a:cs typeface="Georgia"/>
                <a:sym typeface="Georgia"/>
              </a:rPr>
              <a:t> </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International law is not very frequently violated</a:t>
            </a:r>
            <a:endParaRPr>
              <a:latin typeface="Georgia"/>
              <a:ea typeface="Georgia"/>
              <a:cs typeface="Georgia"/>
              <a:sym typeface="Georgia"/>
            </a:endParaRPr>
          </a:p>
          <a:p>
            <a:pPr marL="342900" lvl="0" indent="-200660" algn="l" rtl="0">
              <a:spcBef>
                <a:spcPts val="448"/>
              </a:spcBef>
              <a:spcAft>
                <a:spcPts val="0"/>
              </a:spcAft>
              <a:buClr>
                <a:schemeClr val="dk1"/>
              </a:buClr>
              <a:buSzPct val="100000"/>
              <a:buNone/>
            </a:pPr>
            <a:endParaRPr/>
          </a:p>
          <a:p>
            <a:pPr marL="342900" lvl="0" indent="-200660" algn="l" rtl="0">
              <a:spcBef>
                <a:spcPts val="448"/>
              </a:spcBef>
              <a:spcAft>
                <a:spcPts val="0"/>
              </a:spcAft>
              <a:buClr>
                <a:schemeClr val="dk1"/>
              </a:buClr>
              <a:buSzPct val="100000"/>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BASIS OF INTERNATIONAL LAW</a:t>
            </a:r>
            <a:endParaRPr/>
          </a:p>
        </p:txBody>
      </p:sp>
      <p:sp>
        <p:nvSpPr>
          <p:cNvPr id="150" name="Google Shape;150;p1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7500" lnSpcReduction="20000"/>
          </a:bodyPr>
          <a:lstStyle/>
          <a:p>
            <a:pPr marL="342900" lvl="0" indent="-342900" algn="l" rtl="0">
              <a:spcBef>
                <a:spcPts val="0"/>
              </a:spcBef>
              <a:spcAft>
                <a:spcPts val="0"/>
              </a:spcAft>
              <a:buClr>
                <a:schemeClr val="dk1"/>
              </a:buClr>
              <a:buSzPct val="100000"/>
              <a:buChar char="•"/>
            </a:pPr>
            <a:r>
              <a:rPr lang="en-US">
                <a:latin typeface="Georgia"/>
                <a:ea typeface="Georgia"/>
                <a:cs typeface="Georgia"/>
                <a:sym typeface="Georgia"/>
              </a:rPr>
              <a:t>The roots of international law go deep into history and evidence of treaties, immunities of ambassadors, usages of war, etc. can be found in ancient Egypt, India, the Greek and Roman empires. The present day international law owes its origin to the great jurist Grotius whose work De jure Belli ac Paces (1625) lent legal basis to many areas of international relations. His main idea is that there are certain eternal, unchangeable and independent rules of law which have roots in human reason. This law of reason is called by him as Natural Law.</a:t>
            </a:r>
            <a:br>
              <a:rPr lang="en-US">
                <a:latin typeface="Georgia"/>
                <a:ea typeface="Georgia"/>
                <a:cs typeface="Georgia"/>
                <a:sym typeface="Georgia"/>
              </a:rPr>
            </a:br>
            <a:r>
              <a:rPr lang="en-US">
                <a:latin typeface="Georgia"/>
                <a:ea typeface="Georgia"/>
                <a:cs typeface="Georgia"/>
                <a:sym typeface="Georgia"/>
              </a:rPr>
              <a:t> </a:t>
            </a:r>
            <a:r>
              <a:rPr lang="en-US" b="1">
                <a:latin typeface="Georgia"/>
                <a:ea typeface="Georgia"/>
                <a:cs typeface="Georgia"/>
                <a:sym typeface="Georgia"/>
              </a:rPr>
              <a:t>In the Grotian theory, there are three basis of international law: Laws of reason, Customs, and Treaties</a:t>
            </a:r>
            <a:endParaRPr>
              <a:latin typeface="Georgia"/>
              <a:ea typeface="Georgia"/>
              <a:cs typeface="Georgia"/>
              <a:sym typeface="Georgi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BASIS OF INTERNATIONAL LAW</a:t>
            </a:r>
            <a:endParaRPr/>
          </a:p>
        </p:txBody>
      </p:sp>
      <p:sp>
        <p:nvSpPr>
          <p:cNvPr id="156" name="Google Shape;156;p1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47500" lnSpcReduction="20000"/>
          </a:bodyPr>
          <a:lstStyle/>
          <a:p>
            <a:pPr marL="342900" lvl="0" indent="-342900" algn="l" rtl="0">
              <a:spcBef>
                <a:spcPts val="0"/>
              </a:spcBef>
              <a:spcAft>
                <a:spcPts val="0"/>
              </a:spcAft>
              <a:buClr>
                <a:schemeClr val="dk1"/>
              </a:buClr>
              <a:buSzPct val="100000"/>
              <a:buChar char="•"/>
            </a:pPr>
            <a:r>
              <a:rPr lang="en-US" b="1">
                <a:latin typeface="Georgia"/>
                <a:ea typeface="Georgia"/>
                <a:cs typeface="Georgia"/>
                <a:sym typeface="Georgia"/>
              </a:rPr>
              <a:t>Naturalist theory (Pufendrof):</a:t>
            </a:r>
            <a:r>
              <a:rPr lang="en-US">
                <a:latin typeface="Georgia"/>
                <a:ea typeface="Georgia"/>
                <a:cs typeface="Georgia"/>
                <a:sym typeface="Georgia"/>
              </a:rPr>
              <a:t> There exists a system of law which emanates from God or reason or morals. Law of nations is only a part of law of nature. Hart explains that a minimum content of law flowing from the immutable nature of man is that which is necessary for survival of mankind. International peace and security being necessary for survival of human kind, all laws relating to it are thus parts of law of nature. The theory is criticised on the ground that it is too vague.</a:t>
            </a:r>
            <a:br>
              <a:rPr lang="en-US">
                <a:latin typeface="Georgia"/>
                <a:ea typeface="Georgia"/>
                <a:cs typeface="Georgia"/>
                <a:sym typeface="Georgia"/>
              </a:rPr>
            </a:br>
            <a:r>
              <a:rPr lang="en-US">
                <a:latin typeface="Georgia"/>
                <a:ea typeface="Georgia"/>
                <a:cs typeface="Georgia"/>
                <a:sym typeface="Georgia"/>
              </a:rPr>
              <a:t> </a:t>
            </a:r>
            <a:endParaRPr>
              <a:latin typeface="Georgia"/>
              <a:ea typeface="Georgia"/>
              <a:cs typeface="Georgia"/>
              <a:sym typeface="Georgia"/>
            </a:endParaRPr>
          </a:p>
          <a:p>
            <a:pPr marL="342900" lvl="0" indent="-342900" algn="l" rtl="0">
              <a:spcBef>
                <a:spcPts val="304"/>
              </a:spcBef>
              <a:spcAft>
                <a:spcPts val="0"/>
              </a:spcAft>
              <a:buClr>
                <a:schemeClr val="dk1"/>
              </a:buClr>
              <a:buSzPct val="100000"/>
              <a:buChar char="•"/>
            </a:pPr>
            <a:r>
              <a:rPr lang="en-US" b="1">
                <a:latin typeface="Georgia"/>
                <a:ea typeface="Georgia"/>
                <a:cs typeface="Georgia"/>
                <a:sym typeface="Georgia"/>
              </a:rPr>
              <a:t>Positivist theory (Bynkershook):</a:t>
            </a:r>
            <a:r>
              <a:rPr lang="en-US">
                <a:latin typeface="Georgia"/>
                <a:ea typeface="Georgia"/>
                <a:cs typeface="Georgia"/>
                <a:sym typeface="Georgia"/>
              </a:rPr>
              <a:t> Only those principles may be deemed as law which have been adopted with the consent of the States. Law is that which exists in fact. It is that law which is enacted or followed by States (i.e. emanate from their own free will) and is hence binding upon States. Customs and treaties come into existence from express or tacit consent of States. The theory is criticised as all rules of international law are not derived from customs and treaties. Further, a treaty may be binding on third States as well, and, States in some cases are bound by general international law even against their will.</a:t>
            </a:r>
            <a:br>
              <a:rPr lang="en-US">
                <a:latin typeface="Georgia"/>
                <a:ea typeface="Georgia"/>
                <a:cs typeface="Georgia"/>
                <a:sym typeface="Georgia"/>
              </a:rPr>
            </a:br>
            <a:r>
              <a:rPr lang="en-US">
                <a:latin typeface="Georgia"/>
                <a:ea typeface="Georgia"/>
                <a:cs typeface="Georgia"/>
                <a:sym typeface="Georgia"/>
              </a:rPr>
              <a:t> </a:t>
            </a:r>
            <a:endParaRPr>
              <a:latin typeface="Georgia"/>
              <a:ea typeface="Georgia"/>
              <a:cs typeface="Georgia"/>
              <a:sym typeface="Georgia"/>
            </a:endParaRPr>
          </a:p>
          <a:p>
            <a:pPr marL="342900" lvl="0" indent="-342900" algn="l" rtl="0">
              <a:spcBef>
                <a:spcPts val="304"/>
              </a:spcBef>
              <a:spcAft>
                <a:spcPts val="0"/>
              </a:spcAft>
              <a:buClr>
                <a:schemeClr val="dk1"/>
              </a:buClr>
              <a:buSzPct val="100000"/>
              <a:buChar char="•"/>
            </a:pPr>
            <a:r>
              <a:rPr lang="en-US" b="1">
                <a:latin typeface="Georgia"/>
                <a:ea typeface="Georgia"/>
                <a:cs typeface="Georgia"/>
                <a:sym typeface="Georgia"/>
              </a:rPr>
              <a:t>Eclectic theory: </a:t>
            </a:r>
            <a:r>
              <a:rPr lang="en-US">
                <a:latin typeface="Georgia"/>
                <a:ea typeface="Georgia"/>
                <a:cs typeface="Georgia"/>
                <a:sym typeface="Georgia"/>
              </a:rPr>
              <a:t>The views taken by the naturalists and positivists are extreme views. A theory giving equal importance to both the views appears to be correct. As to the true basis of international law, contemporary sociological theories tend to support Naturalism because they argue that international law is based on social interdependence and aims at bringing about international social justice. Thus, natural law underlies even at the positive law (customs and treaties) which is only an expression of this social interdependence.</a:t>
            </a:r>
            <a:endParaRPr>
              <a:latin typeface="Georgia"/>
              <a:ea typeface="Georgia"/>
              <a:cs typeface="Georgia"/>
              <a:sym typeface="Georgia"/>
            </a:endParaRPr>
          </a:p>
          <a:p>
            <a:pPr marL="342900" lvl="0" indent="-246380" algn="l" rtl="0">
              <a:spcBef>
                <a:spcPts val="304"/>
              </a:spcBef>
              <a:spcAft>
                <a:spcPts val="0"/>
              </a:spcAft>
              <a:buClr>
                <a:schemeClr val="dk1"/>
              </a:buClr>
              <a:buSzPct val="100000"/>
              <a:buNone/>
            </a:pPr>
            <a:endParaRPr>
              <a:latin typeface="Georgia"/>
              <a:ea typeface="Georgia"/>
              <a:cs typeface="Georgia"/>
              <a:sym typeface="Georgi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OTHER THEORIES</a:t>
            </a:r>
            <a:endParaRPr/>
          </a:p>
        </p:txBody>
      </p:sp>
      <p:sp>
        <p:nvSpPr>
          <p:cNvPr id="162" name="Google Shape;162;p1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20040" algn="l" rtl="0">
              <a:spcBef>
                <a:spcPts val="0"/>
              </a:spcBef>
              <a:spcAft>
                <a:spcPts val="0"/>
              </a:spcAft>
              <a:buClr>
                <a:schemeClr val="dk1"/>
              </a:buClr>
              <a:buSzPts val="1400"/>
              <a:buFont typeface="Georgia"/>
              <a:buChar char="•"/>
            </a:pPr>
            <a:r>
              <a:rPr lang="en-US" sz="1400">
                <a:latin typeface="Georgia"/>
                <a:ea typeface="Georgia"/>
                <a:cs typeface="Georgia"/>
                <a:sym typeface="Georgia"/>
              </a:rPr>
              <a:t>Some other theories regarding the basis so international law</a:t>
            </a:r>
            <a:endParaRPr sz="1400">
              <a:latin typeface="Georgia"/>
              <a:ea typeface="Georgia"/>
              <a:cs typeface="Georgia"/>
              <a:sym typeface="Georgia"/>
            </a:endParaRPr>
          </a:p>
          <a:p>
            <a:pPr marL="342900" lvl="0" indent="-320040" algn="l" rtl="0">
              <a:spcBef>
                <a:spcPts val="352"/>
              </a:spcBef>
              <a:spcAft>
                <a:spcPts val="0"/>
              </a:spcAft>
              <a:buClr>
                <a:srgbClr val="FF0000"/>
              </a:buClr>
              <a:buSzPts val="1400"/>
              <a:buFont typeface="Georgia"/>
              <a:buChar char="•"/>
            </a:pPr>
            <a:r>
              <a:rPr lang="en-US" sz="1400">
                <a:solidFill>
                  <a:srgbClr val="FF0000"/>
                </a:solidFill>
                <a:latin typeface="Georgia"/>
                <a:ea typeface="Georgia"/>
                <a:cs typeface="Georgia"/>
                <a:sym typeface="Georgia"/>
              </a:rPr>
              <a:t>Theory of consent- </a:t>
            </a:r>
            <a:r>
              <a:rPr lang="en-US" sz="1400">
                <a:latin typeface="Georgia"/>
                <a:ea typeface="Georgia"/>
                <a:cs typeface="Georgia"/>
                <a:sym typeface="Georgia"/>
              </a:rPr>
              <a:t>here consent of the states is the basis of international law. States observes rules of international law because they have given their consent for it.</a:t>
            </a:r>
            <a:endParaRPr sz="1400">
              <a:latin typeface="Georgia"/>
              <a:ea typeface="Georgia"/>
              <a:cs typeface="Georgia"/>
              <a:sym typeface="Georgia"/>
            </a:endParaRPr>
          </a:p>
          <a:p>
            <a:pPr marL="342900" lvl="0" indent="-320040" algn="l" rtl="0">
              <a:spcBef>
                <a:spcPts val="352"/>
              </a:spcBef>
              <a:spcAft>
                <a:spcPts val="0"/>
              </a:spcAft>
              <a:buClr>
                <a:srgbClr val="FF0000"/>
              </a:buClr>
              <a:buSzPts val="1400"/>
              <a:buFont typeface="Georgia"/>
              <a:buChar char="•"/>
            </a:pPr>
            <a:r>
              <a:rPr lang="en-US" sz="1400">
                <a:solidFill>
                  <a:srgbClr val="FF0000"/>
                </a:solidFill>
                <a:latin typeface="Georgia"/>
                <a:ea typeface="Georgia"/>
                <a:cs typeface="Georgia"/>
                <a:sym typeface="Georgia"/>
              </a:rPr>
              <a:t>Auto-limitation theory- </a:t>
            </a:r>
            <a:r>
              <a:rPr lang="en-US" sz="1400">
                <a:latin typeface="Georgia"/>
                <a:ea typeface="Georgia"/>
                <a:cs typeface="Georgia"/>
                <a:sym typeface="Georgia"/>
              </a:rPr>
              <a:t>According to this theory, international law is binding upon the states because they have restricted their powers through the process of autolimitation and have agreed to abide by international law.</a:t>
            </a:r>
            <a:endParaRPr sz="1400">
              <a:latin typeface="Georgia"/>
              <a:ea typeface="Georgia"/>
              <a:cs typeface="Georgia"/>
              <a:sym typeface="Georgia"/>
            </a:endParaRPr>
          </a:p>
          <a:p>
            <a:pPr marL="342900" lvl="0" indent="-320040" algn="l" rtl="0">
              <a:spcBef>
                <a:spcPts val="352"/>
              </a:spcBef>
              <a:spcAft>
                <a:spcPts val="0"/>
              </a:spcAft>
              <a:buClr>
                <a:srgbClr val="FF0000"/>
              </a:buClr>
              <a:buSzPts val="1400"/>
              <a:buFont typeface="Georgia"/>
              <a:buChar char="•"/>
            </a:pPr>
            <a:r>
              <a:rPr lang="en-US" sz="1400">
                <a:solidFill>
                  <a:srgbClr val="FF0000"/>
                </a:solidFill>
                <a:latin typeface="Georgia"/>
                <a:ea typeface="Georgia"/>
                <a:cs typeface="Georgia"/>
                <a:sym typeface="Georgia"/>
              </a:rPr>
              <a:t> Pacta sunt servanda- </a:t>
            </a:r>
            <a:r>
              <a:rPr lang="en-US" sz="1400">
                <a:latin typeface="Georgia"/>
                <a:ea typeface="Georgia"/>
                <a:cs typeface="Georgia"/>
                <a:sym typeface="Georgia"/>
              </a:rPr>
              <a:t>Anzilotti – the binding force of international law is based on the supreme fundamental norm or principle , known as pacta sunt servanda.</a:t>
            </a:r>
            <a:endParaRPr sz="1400">
              <a:latin typeface="Georgia"/>
              <a:ea typeface="Georgia"/>
              <a:cs typeface="Georgia"/>
              <a:sym typeface="Georgia"/>
            </a:endParaRPr>
          </a:p>
          <a:p>
            <a:pPr marL="342900" lvl="0" indent="-320040" algn="l" rtl="0">
              <a:spcBef>
                <a:spcPts val="352"/>
              </a:spcBef>
              <a:spcAft>
                <a:spcPts val="0"/>
              </a:spcAft>
              <a:buClr>
                <a:srgbClr val="7030A0"/>
              </a:buClr>
              <a:buSzPts val="1400"/>
              <a:buFont typeface="Georgia"/>
              <a:buChar char="•"/>
            </a:pPr>
            <a:r>
              <a:rPr lang="en-US" sz="1400">
                <a:solidFill>
                  <a:srgbClr val="7030A0"/>
                </a:solidFill>
                <a:latin typeface="Georgia"/>
                <a:ea typeface="Georgia"/>
                <a:cs typeface="Georgia"/>
                <a:sym typeface="Georgia"/>
              </a:rPr>
              <a:t> It means  that the agreements  entered into by the states will be respected and followed  by them in good faith</a:t>
            </a:r>
            <a:r>
              <a:rPr lang="en-US" sz="1400">
                <a:latin typeface="Georgia"/>
                <a:ea typeface="Georgia"/>
                <a:cs typeface="Georgia"/>
                <a:sym typeface="Georgia"/>
              </a:rPr>
              <a:t>.</a:t>
            </a:r>
            <a:endParaRPr sz="1400">
              <a:latin typeface="Georgia"/>
              <a:ea typeface="Georgia"/>
              <a:cs typeface="Georgia"/>
              <a:sym typeface="Georgia"/>
            </a:endParaRPr>
          </a:p>
          <a:p>
            <a:pPr marL="342900" lvl="0" indent="-320040" algn="l" rtl="0">
              <a:spcBef>
                <a:spcPts val="352"/>
              </a:spcBef>
              <a:spcAft>
                <a:spcPts val="0"/>
              </a:spcAft>
              <a:buClr>
                <a:srgbClr val="FF0000"/>
              </a:buClr>
              <a:buSzPts val="1400"/>
              <a:buFont typeface="Georgia"/>
              <a:buChar char="•"/>
            </a:pPr>
            <a:r>
              <a:rPr lang="en-US" sz="1400">
                <a:solidFill>
                  <a:srgbClr val="FF0000"/>
                </a:solidFill>
                <a:latin typeface="Georgia"/>
                <a:ea typeface="Georgia"/>
                <a:cs typeface="Georgia"/>
                <a:sym typeface="Georgia"/>
              </a:rPr>
              <a:t> Theory of fundamental right-  </a:t>
            </a:r>
            <a:r>
              <a:rPr lang="en-US" sz="1400">
                <a:latin typeface="Georgia"/>
                <a:ea typeface="Georgia"/>
                <a:cs typeface="Georgia"/>
                <a:sym typeface="Georgia"/>
              </a:rPr>
              <a:t>This theory is based on naturlistic view point .  According to this view , prior to existence of state ,Man used to live in natural state and even in that state he possesed some fundamental right ,such as independence ,equality, right to self preservation. Like man ,state also possessed these fundamental rights because so far there is ,no world institution over and above the states.</a:t>
            </a:r>
            <a:endParaRPr sz="1400">
              <a:latin typeface="Georgia"/>
              <a:ea typeface="Georgia"/>
              <a:cs typeface="Georgia"/>
              <a:sym typeface="Georgi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Relation of International Law to Domestic law</a:t>
            </a:r>
            <a:endParaRPr/>
          </a:p>
        </p:txBody>
      </p:sp>
      <p:sp>
        <p:nvSpPr>
          <p:cNvPr id="168" name="Google Shape;168;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40000" lnSpcReduction="10000"/>
          </a:bodyPr>
          <a:lstStyle/>
          <a:p>
            <a:pPr marL="342900" lvl="0" indent="-246380" algn="l" rtl="0">
              <a:spcBef>
                <a:spcPts val="0"/>
              </a:spcBef>
              <a:spcAft>
                <a:spcPts val="0"/>
              </a:spcAft>
              <a:buClr>
                <a:schemeClr val="dk1"/>
              </a:buClr>
              <a:buSzPct val="100000"/>
              <a:buNone/>
            </a:pPr>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The views of the jurist on the question of relationship of international law and municipal law are divergent which have led to the emergence of different theories .</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b="1">
                <a:latin typeface="Georgia"/>
                <a:ea typeface="Georgia"/>
                <a:cs typeface="Georgia"/>
                <a:sym typeface="Georgia"/>
              </a:rPr>
              <a:t>Monistic theory ( KELSON, WRIGHT, WESTLAKE ETC.)</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According to Monistic theory, </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municipal law as well as international law are parts of one universal legal system serving the needs of the human community in one way or the other.</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Monism maintains that all the laws are made for individuals only. While municipal law is binding on them directly, international law is binding on them through States. Since both the laws are meant to solve the problems of human beings in different areas; they both are related to each other. According to them, subjects of both the systems of law are ultimately individuals.</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According to this theory, international law and municipal law should be considered as manifestations of a single concept of law. Because there is no difference between these</a:t>
            </a:r>
            <a:endParaRPr>
              <a:latin typeface="Georgia"/>
              <a:ea typeface="Georgia"/>
              <a:cs typeface="Georgia"/>
              <a:sym typeface="Georgia"/>
            </a:endParaRPr>
          </a:p>
          <a:p>
            <a:pPr marL="342900" lvl="0" indent="-246380" algn="l" rtl="0">
              <a:spcBef>
                <a:spcPts val="304"/>
              </a:spcBef>
              <a:spcAft>
                <a:spcPts val="0"/>
              </a:spcAft>
              <a:buClr>
                <a:schemeClr val="dk1"/>
              </a:buClr>
              <a:buSzPct val="100000"/>
              <a:buNone/>
            </a:pPr>
            <a:endParaRPr b="1">
              <a:latin typeface="Georgia"/>
              <a:ea typeface="Georgia"/>
              <a:cs typeface="Georgia"/>
              <a:sym typeface="Georgia"/>
            </a:endParaRPr>
          </a:p>
          <a:p>
            <a:pPr marL="342900" lvl="0" indent="-246380" algn="l" rtl="0">
              <a:spcBef>
                <a:spcPts val="304"/>
              </a:spcBef>
              <a:spcAft>
                <a:spcPts val="0"/>
              </a:spcAft>
              <a:buClr>
                <a:schemeClr val="dk1"/>
              </a:buClr>
              <a:buSzPct val="100000"/>
              <a:buNone/>
            </a:pPr>
            <a:endParaRPr b="1">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b="1">
                <a:latin typeface="Georgia"/>
                <a:ea typeface="Georgia"/>
                <a:cs typeface="Georgia"/>
                <a:sym typeface="Georgia"/>
              </a:rPr>
              <a:t>Monistic theory is subjected to many criticisms</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It is very difficult to disapprove the view of kelsen that man lies at the root of all laws. But in actual practice, States do not follow this theory. They contend that Municipal law and international law are two separate systems of law. Further, each state is sovereign and as such is bot bound by international law. States follow international laws simply they give their consent to be bound and on account of other reasons.</a:t>
            </a:r>
            <a:endParaRPr>
              <a:latin typeface="Georgia"/>
              <a:ea typeface="Georgia"/>
              <a:cs typeface="Georgia"/>
              <a:sym typeface="Georgia"/>
            </a:endParaRPr>
          </a:p>
          <a:p>
            <a:pPr marL="342900" lvl="0" indent="-246380" algn="l" rtl="0">
              <a:spcBef>
                <a:spcPts val="304"/>
              </a:spcBef>
              <a:spcAft>
                <a:spcPts val="0"/>
              </a:spcAft>
              <a:buClr>
                <a:schemeClr val="dk1"/>
              </a:buClr>
              <a:buSzPct val="100000"/>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DUALISTIC THEORY (TRIEPEL, ANZILLOTE)</a:t>
            </a:r>
            <a:endParaRPr/>
          </a:p>
        </p:txBody>
      </p:sp>
      <p:sp>
        <p:nvSpPr>
          <p:cNvPr id="174" name="Google Shape;174;p2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0" lvl="0" indent="0" algn="l" rtl="0">
              <a:spcBef>
                <a:spcPts val="0"/>
              </a:spcBef>
              <a:spcAft>
                <a:spcPts val="0"/>
              </a:spcAft>
              <a:buNone/>
            </a:pP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According to dualistic theory, </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International law and municipal laws of the several States are two distinct, separate and self-contained legal systems. Being separate systems, International Law would not as such form part of the internal law of a state.</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Dualistic view was developed by a prominent German scholar Triepel in 1899. For him, International Law and domestic or municipal law existed on separate planes, the former governing international relations, the latter relations between individuals and between the individual and the state.</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The theory was later on followed by Italian jurist Anzilotti. Starke says that the theory represents two entirely distinct legal systems International Law having an instrinsically different character from that of State Law. </a:t>
            </a:r>
            <a:endParaRPr>
              <a:latin typeface="Georgia"/>
              <a:ea typeface="Georgia"/>
              <a:cs typeface="Georgia"/>
              <a:sym typeface="Georgia"/>
            </a:endParaRPr>
          </a:p>
          <a:p>
            <a:pPr marL="342900" lvl="0" indent="-200660" algn="l" rtl="0">
              <a:spcBef>
                <a:spcPts val="448"/>
              </a:spcBef>
              <a:spcAft>
                <a:spcPts val="0"/>
              </a:spcAft>
              <a:buClr>
                <a:schemeClr val="dk1"/>
              </a:buClr>
              <a:buSzPct val="100000"/>
              <a:buNone/>
            </a:pPr>
            <a:endParaRPr>
              <a:latin typeface="Georgia"/>
              <a:ea typeface="Georgia"/>
              <a:cs typeface="Georgia"/>
              <a:sym typeface="Georgi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DIFFERENCE POINTS</a:t>
            </a:r>
            <a:endParaRPr/>
          </a:p>
        </p:txBody>
      </p:sp>
      <p:sp>
        <p:nvSpPr>
          <p:cNvPr id="180" name="Google Shape;180;p2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20000"/>
          </a:bodyPr>
          <a:lstStyle/>
          <a:p>
            <a:pPr marL="342900" lvl="0" indent="-342900" algn="l" rtl="0">
              <a:spcBef>
                <a:spcPts val="0"/>
              </a:spcBef>
              <a:spcAft>
                <a:spcPts val="0"/>
              </a:spcAft>
              <a:buClr>
                <a:schemeClr val="dk1"/>
              </a:buClr>
              <a:buSzPct val="100000"/>
              <a:buFont typeface="Georgia"/>
              <a:buChar char="•"/>
            </a:pPr>
            <a:r>
              <a:rPr lang="en-US">
                <a:latin typeface="Georgia"/>
                <a:ea typeface="Georgia"/>
                <a:cs typeface="Georgia"/>
                <a:sym typeface="Georgia"/>
              </a:rPr>
              <a:t>The above authors are of the view that the two systems of law differ from each other on the following grounds:-</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(a) Regarding origin –  the origin of the two is also different in as much as source of municipal law is the </a:t>
            </a:r>
            <a:r>
              <a:rPr lang="en-US">
                <a:solidFill>
                  <a:srgbClr val="FF0000"/>
                </a:solidFill>
                <a:latin typeface="Georgia"/>
                <a:ea typeface="Georgia"/>
                <a:cs typeface="Georgia"/>
                <a:sym typeface="Georgia"/>
              </a:rPr>
              <a:t>will of state</a:t>
            </a:r>
            <a:r>
              <a:rPr lang="en-US">
                <a:latin typeface="Georgia"/>
                <a:ea typeface="Georgia"/>
                <a:cs typeface="Georgia"/>
                <a:sym typeface="Georgia"/>
              </a:rPr>
              <a:t>, whereas source of international is  the </a:t>
            </a:r>
            <a:r>
              <a:rPr lang="en-US">
                <a:solidFill>
                  <a:srgbClr val="FF0000"/>
                </a:solidFill>
                <a:latin typeface="Georgia"/>
                <a:ea typeface="Georgia"/>
                <a:cs typeface="Georgia"/>
                <a:sym typeface="Georgia"/>
              </a:rPr>
              <a:t>common will of the states</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(b) Regarding Subjects – Municipal law regulates the relations between the individual and corporate entities, International Law regulates primarily the relations between States.</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(c) Regarding Principles – Municipal laws in a state are obeyed because they are the principles of State Legislatures, International Law is obeyed because of principle of pacta sunt servanda(</a:t>
            </a:r>
            <a:r>
              <a:rPr lang="en-US">
                <a:solidFill>
                  <a:srgbClr val="7030A0"/>
                </a:solidFill>
                <a:latin typeface="Georgia"/>
                <a:ea typeface="Georgia"/>
                <a:cs typeface="Georgia"/>
                <a:sym typeface="Georgia"/>
              </a:rPr>
              <a:t>It means  that the agreements  entered into by the states will be respected and followed  by them in good faith)</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Thus International law is followed because States are morally bound to observe them.</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(d) Regarding Dynamism of the Subject Matter – Subject Matter of the two systems are also different. While the subject matter of international law has always remained dynamic, the subject matter of the municipal law is limited.</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a:latin typeface="Georgia"/>
              <a:ea typeface="Georgia"/>
              <a:cs typeface="Georgia"/>
              <a:sym typeface="Georgi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RESTRICTIONS TO DUALISTIC THEOTY</a:t>
            </a:r>
            <a:endParaRPr/>
          </a:p>
        </p:txBody>
      </p:sp>
      <p:sp>
        <p:nvSpPr>
          <p:cNvPr id="186" name="Google Shape;186;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0000" lnSpcReduction="10000"/>
          </a:bodyPr>
          <a:lstStyle/>
          <a:p>
            <a:pPr marL="342900" lvl="0" indent="-327660" algn="l" rtl="0">
              <a:spcBef>
                <a:spcPts val="0"/>
              </a:spcBef>
              <a:spcAft>
                <a:spcPts val="0"/>
              </a:spcAft>
              <a:buClr>
                <a:schemeClr val="dk1"/>
              </a:buClr>
              <a:buSzPct val="100000"/>
              <a:buFont typeface="Georgia"/>
              <a:buChar char="•"/>
            </a:pPr>
            <a:r>
              <a:rPr lang="en-US" b="1">
                <a:latin typeface="Georgia"/>
                <a:ea typeface="Georgia"/>
                <a:cs typeface="Georgia"/>
                <a:sym typeface="Georgia"/>
              </a:rPr>
              <a:t>Dualist theory is subjected to many criticisms</a:t>
            </a:r>
            <a:endParaRPr>
              <a:latin typeface="Georgia"/>
              <a:ea typeface="Georgia"/>
              <a:cs typeface="Georgia"/>
              <a:sym typeface="Georgia"/>
            </a:endParaRPr>
          </a:p>
          <a:p>
            <a:pPr marL="342900" lvl="0" indent="-327660" algn="l" rtl="0">
              <a:spcBef>
                <a:spcPts val="496"/>
              </a:spcBef>
              <a:spcAft>
                <a:spcPts val="0"/>
              </a:spcAft>
              <a:buClr>
                <a:schemeClr val="dk1"/>
              </a:buClr>
              <a:buSzPct val="100000"/>
              <a:buFont typeface="Georgia"/>
              <a:buChar char="•"/>
            </a:pPr>
            <a:r>
              <a:rPr lang="en-US">
                <a:latin typeface="Georgia"/>
                <a:ea typeface="Georgia"/>
                <a:cs typeface="Georgia"/>
                <a:sym typeface="Georgia"/>
              </a:rPr>
              <a:t>Firstly, the view that international law and municipal law differ from each other implies that international law cannot be a part of municipal law. It’s not correct because there are certain fundamental principles of international law which are binding upon a state, even against its own will.</a:t>
            </a:r>
            <a:endParaRPr>
              <a:latin typeface="Georgia"/>
              <a:ea typeface="Georgia"/>
              <a:cs typeface="Georgia"/>
              <a:sym typeface="Georgia"/>
            </a:endParaRPr>
          </a:p>
          <a:p>
            <a:pPr marL="342900" lvl="0" indent="-327660" algn="l" rtl="0">
              <a:spcBef>
                <a:spcPts val="496"/>
              </a:spcBef>
              <a:spcAft>
                <a:spcPts val="0"/>
              </a:spcAft>
              <a:buClr>
                <a:schemeClr val="dk1"/>
              </a:buClr>
              <a:buSzPct val="100000"/>
              <a:buFont typeface="Georgia"/>
              <a:buChar char="•"/>
            </a:pPr>
            <a:r>
              <a:rPr lang="en-US">
                <a:latin typeface="Georgia"/>
                <a:ea typeface="Georgia"/>
                <a:cs typeface="Georgia"/>
                <a:sym typeface="Georgia"/>
              </a:rPr>
              <a:t>Secondly, it is not correct to say that international law regulates the relations of states only at present it regulates certain activities of individuals as well.</a:t>
            </a:r>
            <a:endParaRPr>
              <a:latin typeface="Georgia"/>
              <a:ea typeface="Georgia"/>
              <a:cs typeface="Georgia"/>
              <a:sym typeface="Georgia"/>
            </a:endParaRPr>
          </a:p>
          <a:p>
            <a:pPr marL="342900" lvl="0" indent="-327660" algn="l" rtl="0">
              <a:spcBef>
                <a:spcPts val="496"/>
              </a:spcBef>
              <a:spcAft>
                <a:spcPts val="0"/>
              </a:spcAft>
              <a:buClr>
                <a:schemeClr val="dk1"/>
              </a:buClr>
              <a:buSzPct val="100000"/>
              <a:buFont typeface="Georgia"/>
              <a:buChar char="•"/>
            </a:pPr>
            <a:r>
              <a:rPr lang="en-US">
                <a:latin typeface="Georgia"/>
                <a:ea typeface="Georgia"/>
                <a:cs typeface="Georgia"/>
                <a:sym typeface="Georgia"/>
              </a:rPr>
              <a:t>Thirdly, no doubt, pacta sunt servanda is an important principle of international law, but it cannot be said that it is the only principle on which international law rests.</a:t>
            </a:r>
            <a:endParaRPr>
              <a:latin typeface="Georgia"/>
              <a:ea typeface="Georgia"/>
              <a:cs typeface="Georgia"/>
              <a:sym typeface="Georgia"/>
            </a:endParaRPr>
          </a:p>
          <a:p>
            <a:pPr marL="342900" lvl="0" indent="-185420" algn="l" rtl="0">
              <a:spcBef>
                <a:spcPts val="496"/>
              </a:spcBef>
              <a:spcAft>
                <a:spcPts val="0"/>
              </a:spcAft>
              <a:buClr>
                <a:schemeClr val="dk1"/>
              </a:buClr>
              <a:buSzPct val="100000"/>
              <a:buNone/>
            </a:pPr>
            <a:endParaRPr>
              <a:latin typeface="Georgia"/>
              <a:ea typeface="Georgia"/>
              <a:cs typeface="Georgia"/>
              <a:sym typeface="Georgi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TRANSFORMATION OR SPECIFIC ADOPTION THEORY</a:t>
            </a:r>
            <a:endParaRPr/>
          </a:p>
        </p:txBody>
      </p:sp>
      <p:sp>
        <p:nvSpPr>
          <p:cNvPr id="192" name="Google Shape;192;p2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rgbClr val="FF0000"/>
              </a:buClr>
              <a:buSzPct val="100000"/>
              <a:buFont typeface="Georgia"/>
              <a:buChar char="•"/>
            </a:pPr>
            <a:r>
              <a:rPr lang="en-US">
                <a:latin typeface="Georgia"/>
                <a:ea typeface="Georgia"/>
                <a:cs typeface="Georgia"/>
                <a:sym typeface="Georgia"/>
              </a:rPr>
              <a:t>It is based on the dualist concept. This theory says that, no rules of international law, by its own force, can claim to be applied by municipal courts, unless they undergo the process of transformation and be specifically adopted by the municipal courts and systems. The rules of international law are part of national law only if specifically-adopted. </a:t>
            </a:r>
            <a:endParaRPr>
              <a:latin typeface="Georgia"/>
              <a:ea typeface="Georgia"/>
              <a:cs typeface="Georgia"/>
              <a:sym typeface="Georgia"/>
            </a:endParaRPr>
          </a:p>
          <a:p>
            <a:pPr marL="342900" lvl="0" indent="-342900" algn="l" rtl="0">
              <a:spcBef>
                <a:spcPts val="448"/>
              </a:spcBef>
              <a:spcAft>
                <a:spcPts val="0"/>
              </a:spcAft>
              <a:buClr>
                <a:schemeClr val="dk1"/>
              </a:buClr>
              <a:buSzPct val="100000"/>
              <a:buFont typeface="Georgia"/>
              <a:buChar char="•"/>
            </a:pPr>
            <a:r>
              <a:rPr lang="en-US">
                <a:latin typeface="Georgia"/>
                <a:ea typeface="Georgia"/>
                <a:cs typeface="Georgia"/>
                <a:sym typeface="Georgia"/>
              </a:rPr>
              <a:t> In short international can be applied in field of municipal law only when Municipal law either permits it or adopt it specifically.</a:t>
            </a:r>
            <a:endParaRPr>
              <a:latin typeface="Georgia"/>
              <a:ea typeface="Georgia"/>
              <a:cs typeface="Georgia"/>
              <a:sym typeface="Georgia"/>
            </a:endParaRPr>
          </a:p>
          <a:p>
            <a:pPr marL="342900" lvl="0" indent="-342900" algn="l" rtl="0">
              <a:spcBef>
                <a:spcPts val="448"/>
              </a:spcBef>
              <a:spcAft>
                <a:spcPts val="0"/>
              </a:spcAft>
              <a:buClr>
                <a:schemeClr val="dk1"/>
              </a:buClr>
              <a:buSzPct val="100000"/>
              <a:buChar char="•"/>
            </a:pPr>
            <a:r>
              <a:rPr lang="en-US" b="1">
                <a:latin typeface="Georgia"/>
                <a:ea typeface="Georgia"/>
                <a:cs typeface="Georgia"/>
                <a:sym typeface="Georgia"/>
              </a:rPr>
              <a:t>Criticism</a:t>
            </a:r>
            <a:r>
              <a:rPr lang="en-US">
                <a:latin typeface="Georgia"/>
                <a:ea typeface="Georgia"/>
                <a:cs typeface="Georgia"/>
                <a:sym typeface="Georgia"/>
              </a:rPr>
              <a:t> – As there are many principles of international law</a:t>
            </a:r>
            <a:endParaRPr>
              <a:latin typeface="Georgia"/>
              <a:ea typeface="Georgia"/>
              <a:cs typeface="Georgia"/>
              <a:sym typeface="Georgia"/>
            </a:endParaRPr>
          </a:p>
          <a:p>
            <a:pPr marL="342900" lvl="0" indent="-342900" algn="l" rtl="0">
              <a:spcBef>
                <a:spcPts val="448"/>
              </a:spcBef>
              <a:spcAft>
                <a:spcPts val="0"/>
              </a:spcAft>
              <a:buClr>
                <a:schemeClr val="dk1"/>
              </a:buClr>
              <a:buSzPct val="100000"/>
              <a:buFont typeface="Georgia"/>
              <a:buChar char="•"/>
            </a:pPr>
            <a:r>
              <a:rPr lang="en-US">
                <a:latin typeface="Georgia"/>
                <a:ea typeface="Georgia"/>
                <a:cs typeface="Georgia"/>
                <a:sym typeface="Georgia"/>
              </a:rPr>
              <a:t> ( e.g.customary rule) which are applied in the field of municipal law without specific adoption. Further several law making treaty become applicable to the state even without undergoing the process of transformation.</a:t>
            </a:r>
            <a:endParaRPr>
              <a:latin typeface="Georgia"/>
              <a:ea typeface="Georgia"/>
              <a:cs typeface="Georgia"/>
              <a:sym typeface="Georgi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DELEGATION THEORY</a:t>
            </a:r>
            <a:endParaRPr/>
          </a:p>
        </p:txBody>
      </p:sp>
      <p:sp>
        <p:nvSpPr>
          <p:cNvPr id="198" name="Google Shape;198;p2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chemeClr val="dk1"/>
              </a:buClr>
              <a:buSzPct val="100000"/>
              <a:buChar char="•"/>
            </a:pPr>
            <a:r>
              <a:rPr lang="en-US" b="1">
                <a:latin typeface="Georgia"/>
                <a:ea typeface="Georgia"/>
                <a:cs typeface="Georgia"/>
                <a:sym typeface="Georgia"/>
              </a:rPr>
              <a:t>Delegation Theory</a:t>
            </a:r>
            <a:r>
              <a:rPr lang="en-US">
                <a:latin typeface="Georgia"/>
                <a:ea typeface="Georgia"/>
                <a:cs typeface="Georgia"/>
                <a:sym typeface="Georgia"/>
              </a:rPr>
              <a:t>: This theory laid down  that the “Constitutional rules of international law  permit each state to decide or determine as to how interntional treaties will  become applicable  in the field of state law. Thus ,in fact there is no transformation nor there is specific adoption in every case. </a:t>
            </a:r>
            <a:r>
              <a:rPr lang="en-US">
                <a:solidFill>
                  <a:srgbClr val="FF0000"/>
                </a:solidFill>
                <a:latin typeface="Georgia"/>
                <a:ea typeface="Georgia"/>
                <a:cs typeface="Georgia"/>
                <a:sym typeface="Georgia"/>
              </a:rPr>
              <a:t>The rules of international law applied in the field of state law in accordance with the procedure and system prevailing in each state in accordance with its constitution</a:t>
            </a:r>
            <a:r>
              <a:rPr lang="en-US">
                <a:latin typeface="Georgia"/>
                <a:ea typeface="Georgia"/>
                <a:cs typeface="Georgia"/>
                <a:sym typeface="Georgia"/>
              </a:rPr>
              <a:t>.</a:t>
            </a:r>
            <a:endParaRPr>
              <a:latin typeface="Georgia"/>
              <a:ea typeface="Georgia"/>
              <a:cs typeface="Georgia"/>
              <a:sym typeface="Georgia"/>
            </a:endParaRPr>
          </a:p>
          <a:p>
            <a:pPr marL="342900" lvl="0" indent="-342900" algn="l" rtl="0">
              <a:spcBef>
                <a:spcPts val="448"/>
              </a:spcBef>
              <a:spcAft>
                <a:spcPts val="0"/>
              </a:spcAft>
              <a:buClr>
                <a:schemeClr val="dk1"/>
              </a:buClr>
              <a:buSzPct val="100000"/>
              <a:buFont typeface="Georgia"/>
              <a:buChar char="•"/>
            </a:pPr>
            <a:r>
              <a:rPr lang="en-US">
                <a:latin typeface="Georgia"/>
                <a:ea typeface="Georgia"/>
                <a:cs typeface="Georgia"/>
                <a:sym typeface="Georgia"/>
              </a:rPr>
              <a:t>Criticism-  One may ask where are and what are the constitutional rules of international law?  When and how these rules have delegated power to state constitutions?</a:t>
            </a:r>
            <a:endParaRPr>
              <a:latin typeface="Georgia"/>
              <a:ea typeface="Georgia"/>
              <a:cs typeface="Georgia"/>
              <a:sym typeface="Georgia"/>
            </a:endParaRPr>
          </a:p>
          <a:p>
            <a:pPr marL="342900" lvl="0" indent="-342900" algn="l" rtl="0">
              <a:spcBef>
                <a:spcPts val="448"/>
              </a:spcBef>
              <a:spcAft>
                <a:spcPts val="0"/>
              </a:spcAft>
              <a:buClr>
                <a:schemeClr val="dk1"/>
              </a:buClr>
              <a:buSzPct val="100000"/>
              <a:buFont typeface="Georgia"/>
              <a:buChar char="•"/>
            </a:pPr>
            <a:r>
              <a:rPr lang="en-US">
                <a:latin typeface="Georgia"/>
                <a:ea typeface="Georgia"/>
                <a:cs typeface="Georgia"/>
                <a:sym typeface="Georgia"/>
              </a:rPr>
              <a:t>This theory is far from true. In fact each state is equal and sovereign and does not recognise any authority over and above it.</a:t>
            </a:r>
            <a:endParaRPr>
              <a:latin typeface="Georgia"/>
              <a:ea typeface="Georgia"/>
              <a:cs typeface="Georgia"/>
              <a:sym typeface="Georgia"/>
            </a:endParaRPr>
          </a:p>
          <a:p>
            <a:pPr marL="342900" lvl="0" indent="-200660" algn="l" rtl="0">
              <a:spcBef>
                <a:spcPts val="448"/>
              </a:spcBef>
              <a:spcAft>
                <a:spcPts val="0"/>
              </a:spcAft>
              <a:buClr>
                <a:schemeClr val="dk1"/>
              </a:buClr>
              <a:buSzPct val="100000"/>
              <a:buNone/>
            </a:pPr>
            <a:endParaRPr>
              <a:latin typeface="Georgia"/>
              <a:ea typeface="Georgia"/>
              <a:cs typeface="Georgia"/>
              <a:sym typeface="Georg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g335f5f46e0e_0_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DEFINITIONS</a:t>
            </a:r>
            <a:endParaRPr/>
          </a:p>
        </p:txBody>
      </p:sp>
      <p:sp>
        <p:nvSpPr>
          <p:cNvPr id="96" name="Google Shape;96;g335f5f46e0e_0_0"/>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fontScale="55000" lnSpcReduction="20000"/>
          </a:bodyPr>
          <a:lstStyle/>
          <a:p>
            <a:pPr marL="342900" lvl="0" indent="-342900" algn="l" rtl="0">
              <a:spcBef>
                <a:spcPts val="0"/>
              </a:spcBef>
              <a:spcAft>
                <a:spcPts val="0"/>
              </a:spcAft>
              <a:buClr>
                <a:schemeClr val="dk1"/>
              </a:buClr>
              <a:buSzPct val="100000"/>
              <a:buFont typeface="Georgia"/>
              <a:buChar char="•"/>
            </a:pPr>
            <a:r>
              <a:rPr lang="en-US">
                <a:latin typeface="Georgia"/>
                <a:ea typeface="Georgia"/>
                <a:cs typeface="Georgia"/>
                <a:sym typeface="Georgia"/>
              </a:rPr>
              <a:t>According to Prof. L. Oppenheim, “Law of Nations or International Law is the name for the body of customary and conventional rules which are considered legally binding by the civilized states in their intercourse with each other.”</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Criticisms: </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With regards to the subjects, only states have been regarded as subjects of international law. But as we know that today, States are not the only subjects of international law. International Organisations, MNCs and to a limited extent, individuals are also subjects of international law today.</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As regards to sources, the definition says that only customs and treaties are considered to be sources of international law. But if we refer to Article 38 of the Statute of ICJ, we will find general principles recognised by civilised nations is also an important source. Besides there are subsidiary sources, which have been ignored in this definition.</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The expression ‘body of rules’ denotes that international law is static. However, it is extremely dynamic in nature. </a:t>
            </a:r>
            <a:endParaRPr>
              <a:latin typeface="Georgia"/>
              <a:ea typeface="Georgia"/>
              <a:cs typeface="Georgia"/>
              <a:sym typeface="Georgia"/>
            </a:endParaRPr>
          </a:p>
          <a:p>
            <a:pPr marL="0" lvl="0" indent="0" algn="l" rtl="0">
              <a:spcBef>
                <a:spcPts val="352"/>
              </a:spcBef>
              <a:spcAft>
                <a:spcPts val="0"/>
              </a:spcAft>
              <a:buNone/>
            </a:pPr>
            <a:endParaRPr>
              <a:latin typeface="Georgia"/>
              <a:ea typeface="Georgia"/>
              <a:cs typeface="Georgia"/>
              <a:sym typeface="Georgi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State practices </a:t>
            </a:r>
            <a:endParaRPr/>
          </a:p>
        </p:txBody>
      </p:sp>
      <p:sp>
        <p:nvSpPr>
          <p:cNvPr id="204" name="Google Shape;204;p2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20000"/>
          </a:bodyPr>
          <a:lstStyle/>
          <a:p>
            <a:pPr marL="342900" lvl="0" indent="-342900" algn="l" rtl="0">
              <a:spcBef>
                <a:spcPts val="0"/>
              </a:spcBef>
              <a:spcAft>
                <a:spcPts val="0"/>
              </a:spcAft>
              <a:buClr>
                <a:schemeClr val="dk1"/>
              </a:buClr>
              <a:buSzPct val="100000"/>
              <a:buChar char="•"/>
            </a:pPr>
            <a:r>
              <a:rPr lang="en-US" b="1">
                <a:latin typeface="Georgia"/>
                <a:ea typeface="Georgia"/>
                <a:cs typeface="Georgia"/>
                <a:sym typeface="Georgia"/>
              </a:rPr>
              <a:t>Great Britain </a:t>
            </a:r>
            <a:r>
              <a:rPr lang="en-US">
                <a:latin typeface="Georgia"/>
                <a:ea typeface="Georgia"/>
                <a:cs typeface="Georgia"/>
                <a:sym typeface="Georgia"/>
              </a:rPr>
              <a:t>– </a:t>
            </a:r>
            <a:endParaRPr>
              <a:latin typeface="Georgia"/>
              <a:ea typeface="Georgia"/>
              <a:cs typeface="Georgia"/>
              <a:sym typeface="Georgia"/>
            </a:endParaRPr>
          </a:p>
          <a:p>
            <a:pPr marL="342900" lvl="0" indent="-342900" algn="l" rtl="0">
              <a:spcBef>
                <a:spcPts val="352"/>
              </a:spcBef>
              <a:spcAft>
                <a:spcPts val="0"/>
              </a:spcAft>
              <a:buClr>
                <a:srgbClr val="7030A0"/>
              </a:buClr>
              <a:buSzPct val="100000"/>
              <a:buChar char="•"/>
            </a:pPr>
            <a:r>
              <a:rPr lang="en-US">
                <a:solidFill>
                  <a:srgbClr val="7030A0"/>
                </a:solidFill>
                <a:latin typeface="Georgia"/>
                <a:ea typeface="Georgia"/>
                <a:cs typeface="Georgia"/>
                <a:sym typeface="Georgia"/>
              </a:rPr>
              <a:t>Customary international law- </a:t>
            </a:r>
            <a:r>
              <a:rPr lang="en-US">
                <a:latin typeface="Georgia"/>
                <a:ea typeface="Georgia"/>
                <a:cs typeface="Georgia"/>
                <a:sym typeface="Georgia"/>
              </a:rPr>
              <a:t>British courts treat customary rule of international law as a part of their own land,subject to the condition that they are not inconsistent with the British statues, and if the highest court once determine the scope of of a customary rule ,then all the courts in Britain court are bound by it . This principle has been affirmed in </a:t>
            </a:r>
            <a:r>
              <a:rPr lang="en-US" b="1">
                <a:latin typeface="Georgia"/>
                <a:ea typeface="Georgia"/>
                <a:cs typeface="Georgia"/>
                <a:sym typeface="Georgia"/>
              </a:rPr>
              <a:t>West Rand Central Gold Mining Company, Limited v. The King, 2 K.B. 391 [1905]</a:t>
            </a:r>
            <a:endParaRPr>
              <a:latin typeface="Georgia"/>
              <a:ea typeface="Georgia"/>
              <a:cs typeface="Georgia"/>
              <a:sym typeface="Georgia"/>
            </a:endParaRPr>
          </a:p>
          <a:p>
            <a:pPr marL="342900" lvl="0" indent="-342900" algn="l" rtl="0">
              <a:spcBef>
                <a:spcPts val="352"/>
              </a:spcBef>
              <a:spcAft>
                <a:spcPts val="0"/>
              </a:spcAft>
              <a:buClr>
                <a:schemeClr val="dk1"/>
              </a:buClr>
              <a:buSzPct val="100000"/>
              <a:buNone/>
            </a:pPr>
            <a:r>
              <a:rPr lang="en-US">
                <a:latin typeface="Georgia"/>
                <a:ea typeface="Georgia"/>
                <a:cs typeface="Georgia"/>
                <a:sym typeface="Georgia"/>
              </a:rPr>
              <a:t>     in case of inconsistency between clear or unambiguous  rule of municipal law and international law – municipal  </a:t>
            </a:r>
            <a:r>
              <a:rPr lang="en-US" b="1">
                <a:latin typeface="Georgia"/>
                <a:ea typeface="Georgia"/>
                <a:cs typeface="Georgia"/>
                <a:sym typeface="Georgia"/>
              </a:rPr>
              <a:t>law will prevail</a:t>
            </a:r>
            <a:endParaRPr>
              <a:latin typeface="Georgia"/>
              <a:ea typeface="Georgia"/>
              <a:cs typeface="Georgia"/>
              <a:sym typeface="Georgia"/>
            </a:endParaRPr>
          </a:p>
          <a:p>
            <a:pPr marL="342900" lvl="0" indent="-342900" algn="l" rtl="0">
              <a:spcBef>
                <a:spcPts val="352"/>
              </a:spcBef>
              <a:spcAft>
                <a:spcPts val="0"/>
              </a:spcAft>
              <a:buClr>
                <a:schemeClr val="dk1"/>
              </a:buClr>
              <a:buSzPct val="100000"/>
              <a:buNone/>
            </a:pPr>
            <a:r>
              <a:rPr lang="en-US" b="1">
                <a:latin typeface="Georgia"/>
                <a:ea typeface="Georgia"/>
                <a:cs typeface="Georgia"/>
                <a:sym typeface="Georgia"/>
              </a:rPr>
              <a:t> In case the municipal law is ambiguous ,the english court adopt the rule of harmonious construction and avoid conflict between  statute law with international law.</a:t>
            </a:r>
            <a:endParaRPr>
              <a:latin typeface="Georgia"/>
              <a:ea typeface="Georgia"/>
              <a:cs typeface="Georgia"/>
              <a:sym typeface="Georgia"/>
            </a:endParaRPr>
          </a:p>
          <a:p>
            <a:pPr marL="342900" lvl="0" indent="-342900" algn="l" rtl="0">
              <a:spcBef>
                <a:spcPts val="352"/>
              </a:spcBef>
              <a:spcAft>
                <a:spcPts val="0"/>
              </a:spcAft>
              <a:buClr>
                <a:schemeClr val="dk1"/>
              </a:buClr>
              <a:buSzPct val="100000"/>
              <a:buNone/>
            </a:pPr>
            <a:endParaRPr b="1">
              <a:latin typeface="Georgia"/>
              <a:ea typeface="Georgia"/>
              <a:cs typeface="Georgia"/>
              <a:sym typeface="Georgia"/>
            </a:endParaRPr>
          </a:p>
          <a:p>
            <a:pPr marL="342900" lvl="0" indent="-342900" algn="l" rtl="0">
              <a:spcBef>
                <a:spcPts val="352"/>
              </a:spcBef>
              <a:spcAft>
                <a:spcPts val="0"/>
              </a:spcAft>
              <a:buClr>
                <a:srgbClr val="FF0000"/>
              </a:buClr>
              <a:buSzPct val="100000"/>
              <a:buNone/>
            </a:pPr>
            <a:r>
              <a:rPr lang="en-US" b="1">
                <a:solidFill>
                  <a:srgbClr val="FF0000"/>
                </a:solidFill>
                <a:latin typeface="Georgia"/>
                <a:ea typeface="Georgia"/>
                <a:cs typeface="Georgia"/>
                <a:sym typeface="Georgia"/>
              </a:rPr>
              <a:t>Certain exception under customary rule –</a:t>
            </a:r>
            <a:endParaRPr>
              <a:latin typeface="Georgia"/>
              <a:ea typeface="Georgia"/>
              <a:cs typeface="Georgia"/>
              <a:sym typeface="Georgia"/>
            </a:endParaRPr>
          </a:p>
          <a:p>
            <a:pPr marL="342900" lvl="0" indent="-342900" algn="l" rtl="0">
              <a:spcBef>
                <a:spcPts val="352"/>
              </a:spcBef>
              <a:spcAft>
                <a:spcPts val="0"/>
              </a:spcAft>
              <a:buClr>
                <a:srgbClr val="FF0000"/>
              </a:buClr>
              <a:buSzPct val="100000"/>
              <a:buNone/>
            </a:pPr>
            <a:r>
              <a:rPr lang="en-US" b="1">
                <a:solidFill>
                  <a:srgbClr val="FF0000"/>
                </a:solidFill>
                <a:latin typeface="Georgia"/>
                <a:ea typeface="Georgia"/>
                <a:cs typeface="Georgia"/>
                <a:sym typeface="Georgia"/>
              </a:rPr>
              <a:t> The act of state do not  come within the purview of British courts, irrespective of the violation of international law.</a:t>
            </a:r>
            <a:endParaRPr>
              <a:latin typeface="Georgia"/>
              <a:ea typeface="Georgia"/>
              <a:cs typeface="Georgia"/>
              <a:sym typeface="Georgia"/>
            </a:endParaRPr>
          </a:p>
          <a:p>
            <a:pPr marL="342900" lvl="0" indent="-342900" algn="l" rtl="0">
              <a:spcBef>
                <a:spcPts val="352"/>
              </a:spcBef>
              <a:spcAft>
                <a:spcPts val="0"/>
              </a:spcAft>
              <a:buClr>
                <a:srgbClr val="FF0000"/>
              </a:buClr>
              <a:buSzPct val="100000"/>
              <a:buNone/>
            </a:pPr>
            <a:r>
              <a:rPr lang="en-US" b="1">
                <a:solidFill>
                  <a:srgbClr val="FF0000"/>
                </a:solidFill>
                <a:latin typeface="Georgia"/>
                <a:ea typeface="Georgia"/>
                <a:cs typeface="Georgia"/>
                <a:sym typeface="Georgia"/>
              </a:rPr>
              <a:t> In some matters the British courts are bound to obey the prerogative powers of crown</a:t>
            </a:r>
            <a:r>
              <a:rPr lang="en-US" b="1">
                <a:latin typeface="Georgia"/>
                <a:ea typeface="Georgia"/>
                <a:cs typeface="Georgia"/>
                <a:sym typeface="Georgia"/>
              </a:rPr>
              <a:t>.</a:t>
            </a:r>
            <a:endParaRPr>
              <a:latin typeface="Georgia"/>
              <a:ea typeface="Georgia"/>
              <a:cs typeface="Georgia"/>
              <a:sym typeface="Georgi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STATE PRACTISES</a:t>
            </a:r>
            <a:endParaRPr/>
          </a:p>
        </p:txBody>
      </p:sp>
      <p:sp>
        <p:nvSpPr>
          <p:cNvPr id="210" name="Google Shape;210;p2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342900" lvl="0" indent="-342900" algn="l" rtl="0">
              <a:spcBef>
                <a:spcPts val="0"/>
              </a:spcBef>
              <a:spcAft>
                <a:spcPts val="0"/>
              </a:spcAft>
              <a:buClr>
                <a:schemeClr val="dk1"/>
              </a:buClr>
              <a:buSzPct val="100000"/>
              <a:buNone/>
            </a:pPr>
            <a:r>
              <a:rPr lang="en-US">
                <a:latin typeface="Georgia"/>
                <a:ea typeface="Georgia"/>
                <a:cs typeface="Georgia"/>
                <a:sym typeface="Georgia"/>
              </a:rPr>
              <a:t>Treaties – In regards to treaties ,the British practice is based on constitutional principles governing the relationship between Executive or Crown and Parliament. In regards to treaties , the matters relating to negotiations ,signature ,etc. are within the prerogative powers of the Crown. In britain it is necessary that  some type of treaties should receive the consent of parliament</a:t>
            </a:r>
            <a:endParaRPr>
              <a:latin typeface="Georgia"/>
              <a:ea typeface="Georgia"/>
              <a:cs typeface="Georgia"/>
              <a:sym typeface="Georgia"/>
            </a:endParaRPr>
          </a:p>
          <a:p>
            <a:pPr marL="342900" lvl="0" indent="-342900" algn="l" rtl="0">
              <a:spcBef>
                <a:spcPts val="400"/>
              </a:spcBef>
              <a:spcAft>
                <a:spcPts val="0"/>
              </a:spcAft>
              <a:buClr>
                <a:schemeClr val="dk1"/>
              </a:buClr>
              <a:buSzPct val="100000"/>
              <a:buNone/>
            </a:pPr>
            <a:r>
              <a:rPr lang="en-US">
                <a:latin typeface="Georgia"/>
                <a:ea typeface="Georgia"/>
                <a:cs typeface="Georgia"/>
                <a:sym typeface="Georgia"/>
              </a:rPr>
              <a:t>All treaties do not automatically come into force  i.e. All the treaties are not self operating or executing.</a:t>
            </a:r>
            <a:endParaRPr>
              <a:latin typeface="Georgia"/>
              <a:ea typeface="Georgia"/>
              <a:cs typeface="Georgia"/>
              <a:sym typeface="Georgia"/>
            </a:endParaRPr>
          </a:p>
          <a:p>
            <a:pPr marL="342900" lvl="0" indent="-342900" algn="l" rtl="0">
              <a:spcBef>
                <a:spcPts val="400"/>
              </a:spcBef>
              <a:spcAft>
                <a:spcPts val="0"/>
              </a:spcAft>
              <a:buClr>
                <a:schemeClr val="dk1"/>
              </a:buClr>
              <a:buSzPct val="100000"/>
              <a:buNone/>
            </a:pPr>
            <a:r>
              <a:rPr lang="en-US">
                <a:latin typeface="Georgia"/>
                <a:ea typeface="Georgia"/>
                <a:cs typeface="Georgia"/>
                <a:sym typeface="Georgia"/>
              </a:rPr>
              <a:t> Treaties which </a:t>
            </a:r>
            <a:r>
              <a:rPr lang="en-US">
                <a:solidFill>
                  <a:srgbClr val="FF0000"/>
                </a:solidFill>
                <a:latin typeface="Georgia"/>
                <a:ea typeface="Georgia"/>
                <a:cs typeface="Georgia"/>
                <a:sym typeface="Georgia"/>
              </a:rPr>
              <a:t>affects  private rights </a:t>
            </a:r>
            <a:r>
              <a:rPr lang="en-US">
                <a:latin typeface="Georgia"/>
                <a:ea typeface="Georgia"/>
                <a:cs typeface="Georgia"/>
                <a:sym typeface="Georgia"/>
              </a:rPr>
              <a:t>,</a:t>
            </a:r>
            <a:r>
              <a:rPr lang="en-US">
                <a:solidFill>
                  <a:srgbClr val="7030A0"/>
                </a:solidFill>
                <a:latin typeface="Georgia"/>
                <a:ea typeface="Georgia"/>
                <a:cs typeface="Georgia"/>
                <a:sym typeface="Georgia"/>
              </a:rPr>
              <a:t>involve session of British territory </a:t>
            </a:r>
            <a:r>
              <a:rPr lang="en-US">
                <a:latin typeface="Georgia"/>
                <a:ea typeface="Georgia"/>
                <a:cs typeface="Georgia"/>
                <a:sym typeface="Georgia"/>
              </a:rPr>
              <a:t>,impose </a:t>
            </a:r>
            <a:r>
              <a:rPr lang="en-US">
                <a:solidFill>
                  <a:schemeClr val="accent2"/>
                </a:solidFill>
                <a:latin typeface="Georgia"/>
                <a:ea typeface="Georgia"/>
                <a:cs typeface="Georgia"/>
                <a:sym typeface="Georgia"/>
              </a:rPr>
              <a:t>additional financial obligation or modify common law or statute of england</a:t>
            </a:r>
            <a:r>
              <a:rPr lang="en-US">
                <a:latin typeface="Georgia"/>
                <a:ea typeface="Georgia"/>
                <a:cs typeface="Georgia"/>
                <a:sym typeface="Georgia"/>
              </a:rPr>
              <a:t> do not automatically become law and required to be incorporated by parliament. </a:t>
            </a:r>
            <a:endParaRPr>
              <a:latin typeface="Georgia"/>
              <a:ea typeface="Georgia"/>
              <a:cs typeface="Georgia"/>
              <a:sym typeface="Georgia"/>
            </a:endParaRPr>
          </a:p>
          <a:p>
            <a:pPr marL="342900" lvl="0" indent="-342900" algn="l" rtl="0">
              <a:spcBef>
                <a:spcPts val="400"/>
              </a:spcBef>
              <a:spcAft>
                <a:spcPts val="0"/>
              </a:spcAft>
              <a:buClr>
                <a:schemeClr val="dk1"/>
              </a:buClr>
              <a:buSzPct val="100000"/>
              <a:buNone/>
            </a:pPr>
            <a:r>
              <a:rPr lang="en-US">
                <a:latin typeface="Georgia"/>
                <a:ea typeface="Georgia"/>
                <a:cs typeface="Georgia"/>
                <a:sym typeface="Georgia"/>
              </a:rPr>
              <a:t> Treaties which are not of primary importance do not require legislative action</a:t>
            </a:r>
            <a:endParaRPr>
              <a:latin typeface="Georgia"/>
              <a:ea typeface="Georgia"/>
              <a:cs typeface="Georgia"/>
              <a:sym typeface="Georgia"/>
            </a:endParaRPr>
          </a:p>
          <a:p>
            <a:pPr marL="342900" lvl="0" indent="-342900" algn="l" rtl="0">
              <a:spcBef>
                <a:spcPts val="400"/>
              </a:spcBef>
              <a:spcAft>
                <a:spcPts val="0"/>
              </a:spcAft>
              <a:buClr>
                <a:schemeClr val="dk1"/>
              </a:buClr>
              <a:buSzPct val="100000"/>
              <a:buNone/>
            </a:pPr>
            <a:r>
              <a:rPr lang="en-US">
                <a:latin typeface="Georgia"/>
                <a:ea typeface="Georgia"/>
                <a:cs typeface="Georgia"/>
                <a:sym typeface="Georgia"/>
              </a:rPr>
              <a:t> In case of a conflict between a law enacted by parliament and a treaty ,</a:t>
            </a:r>
            <a:r>
              <a:rPr lang="en-US" b="1">
                <a:latin typeface="Georgia"/>
                <a:ea typeface="Georgia"/>
                <a:cs typeface="Georgia"/>
                <a:sym typeface="Georgia"/>
              </a:rPr>
              <a:t>former will prevail it is clear or unambiguous.</a:t>
            </a:r>
            <a:endParaRPr>
              <a:latin typeface="Georgia"/>
              <a:ea typeface="Georgia"/>
              <a:cs typeface="Georgia"/>
              <a:sym typeface="Georgia"/>
            </a:endParaRPr>
          </a:p>
          <a:p>
            <a:pPr marL="342900" lvl="0" indent="-215900" algn="l" rtl="0">
              <a:spcBef>
                <a:spcPts val="400"/>
              </a:spcBef>
              <a:spcAft>
                <a:spcPts val="0"/>
              </a:spcAft>
              <a:buClr>
                <a:schemeClr val="dk1"/>
              </a:buClr>
              <a:buSzPct val="100000"/>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SOLOMON VS. COMISSIONERS OF CUSTOMS AND EXCISE (1967) 2 Q.B. 116</a:t>
            </a:r>
            <a:endParaRPr/>
          </a:p>
        </p:txBody>
      </p:sp>
      <p:sp>
        <p:nvSpPr>
          <p:cNvPr id="216" name="Google Shape;216;p2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85000" lnSpcReduction="20000"/>
          </a:bodyPr>
          <a:lstStyle/>
          <a:p>
            <a:pPr marL="342900" lvl="0" indent="-342900" algn="l" rtl="0">
              <a:spcBef>
                <a:spcPts val="544"/>
              </a:spcBef>
              <a:spcAft>
                <a:spcPts val="0"/>
              </a:spcAft>
              <a:buClr>
                <a:schemeClr val="dk1"/>
              </a:buClr>
              <a:buSzPct val="100000"/>
              <a:buChar char="•"/>
            </a:pPr>
            <a:r>
              <a:rPr lang="en-US"/>
              <a:t> lord justice diplock-  observed that in  English law the treaties are not self operating or executing. Once the government has legislated , the court must in the first instance  construe  the legislation. If the terms of legislation are clear and unambiguous ,they must be given effect to whether  or not they carry out U.K.s treaty obligations. But if the terms of the legislation are not clear and reasonably capable of more than one meaning ,the treaty becomes relevant  prima facie  presumption that parliament does not intend to act in breach of international law.  </a:t>
            </a:r>
            <a:endParaRPr/>
          </a:p>
          <a:p>
            <a:pPr marL="342900" lvl="0" indent="-170180" algn="l" rtl="0">
              <a:spcBef>
                <a:spcPts val="544"/>
              </a:spcBef>
              <a:spcAft>
                <a:spcPts val="0"/>
              </a:spcAft>
              <a:buClr>
                <a:schemeClr val="dk1"/>
              </a:buClr>
              <a:buSzPct val="100000"/>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American practice</a:t>
            </a:r>
            <a:endParaRPr/>
          </a:p>
        </p:txBody>
      </p:sp>
      <p:sp>
        <p:nvSpPr>
          <p:cNvPr id="222" name="Google Shape;222;p2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chemeClr val="dk1"/>
              </a:buClr>
              <a:buSzPct val="100000"/>
              <a:buFont typeface="Georgia"/>
              <a:buChar char="•"/>
            </a:pPr>
            <a:r>
              <a:rPr lang="en-US">
                <a:latin typeface="Georgia"/>
                <a:ea typeface="Georgia"/>
                <a:cs typeface="Georgia"/>
                <a:sym typeface="Georgia"/>
              </a:rPr>
              <a:t>customary international law</a:t>
            </a:r>
            <a:endParaRPr>
              <a:latin typeface="Georgia"/>
              <a:ea typeface="Georgia"/>
              <a:cs typeface="Georgia"/>
              <a:sym typeface="Georgia"/>
            </a:endParaRPr>
          </a:p>
          <a:p>
            <a:pPr marL="342900" lvl="0" indent="-200660" algn="l" rtl="0">
              <a:spcBef>
                <a:spcPts val="448"/>
              </a:spcBef>
              <a:spcAft>
                <a:spcPts val="0"/>
              </a:spcAft>
              <a:buClr>
                <a:schemeClr val="dk1"/>
              </a:buClr>
              <a:buSzPct val="100000"/>
              <a:buNone/>
            </a:pPr>
            <a:endParaRPr>
              <a:latin typeface="Georgia"/>
              <a:ea typeface="Georgia"/>
              <a:cs typeface="Georgia"/>
              <a:sym typeface="Georgia"/>
            </a:endParaRPr>
          </a:p>
          <a:p>
            <a:pPr marL="342900" lvl="0" indent="-342900" algn="l" rtl="0">
              <a:spcBef>
                <a:spcPts val="448"/>
              </a:spcBef>
              <a:spcAft>
                <a:spcPts val="0"/>
              </a:spcAft>
              <a:buClr>
                <a:schemeClr val="dk1"/>
              </a:buClr>
              <a:buSzPct val="100000"/>
              <a:buChar char="•"/>
            </a:pPr>
            <a:r>
              <a:rPr lang="en-US">
                <a:latin typeface="Georgia"/>
                <a:ea typeface="Georgia"/>
                <a:cs typeface="Georgia"/>
                <a:sym typeface="Georgia"/>
              </a:rPr>
              <a:t>The United States As far as the American position on the relationship between municipal law and customary international law is concerned, it appears to be very similar to British practice. In America also customary international law are treated as a part of American law.  </a:t>
            </a:r>
            <a:r>
              <a:rPr lang="en-US">
                <a:solidFill>
                  <a:srgbClr val="FF0000"/>
                </a:solidFill>
                <a:latin typeface="Georgia"/>
                <a:ea typeface="Georgia"/>
                <a:cs typeface="Georgia"/>
                <a:sym typeface="Georgia"/>
              </a:rPr>
              <a:t>Justice gray  </a:t>
            </a:r>
            <a:r>
              <a:rPr lang="en-US">
                <a:latin typeface="Georgia"/>
                <a:ea typeface="Georgia"/>
                <a:cs typeface="Georgia"/>
                <a:sym typeface="Georgia"/>
              </a:rPr>
              <a:t>stated in the </a:t>
            </a:r>
            <a:r>
              <a:rPr lang="en-US" b="1">
                <a:latin typeface="Georgia"/>
                <a:ea typeface="Georgia"/>
                <a:cs typeface="Georgia"/>
                <a:sym typeface="Georgia"/>
              </a:rPr>
              <a:t>Paquete Habana case</a:t>
            </a:r>
            <a:r>
              <a:rPr lang="en-US">
                <a:latin typeface="Georgia"/>
                <a:ea typeface="Georgia"/>
                <a:cs typeface="Georgia"/>
                <a:sym typeface="Georgia"/>
              </a:rPr>
              <a:t> that </a:t>
            </a:r>
            <a:r>
              <a:rPr lang="en-US">
                <a:solidFill>
                  <a:srgbClr val="7030A0"/>
                </a:solidFill>
                <a:latin typeface="Georgia"/>
                <a:ea typeface="Georgia"/>
                <a:cs typeface="Georgia"/>
                <a:sym typeface="Georgia"/>
              </a:rPr>
              <a:t>international law is part of our law </a:t>
            </a:r>
            <a:r>
              <a:rPr lang="en-US">
                <a:latin typeface="Georgia"/>
                <a:ea typeface="Georgia"/>
                <a:cs typeface="Georgia"/>
                <a:sym typeface="Georgia"/>
              </a:rPr>
              <a:t>,and must be ascertained and administered by the courts of justice of appropriate jurisdiction as often as questions of right depending upon it are duly presented for their determination.</a:t>
            </a:r>
            <a:endParaRPr>
              <a:latin typeface="Georgia"/>
              <a:ea typeface="Georgia"/>
              <a:cs typeface="Georgia"/>
              <a:sym typeface="Georgia"/>
            </a:endParaRPr>
          </a:p>
          <a:p>
            <a:pPr marL="342900" lvl="0" indent="-342900" algn="l" rtl="0">
              <a:spcBef>
                <a:spcPts val="448"/>
              </a:spcBef>
              <a:spcAft>
                <a:spcPts val="0"/>
              </a:spcAft>
              <a:buClr>
                <a:schemeClr val="dk1"/>
              </a:buClr>
              <a:buSzPct val="100000"/>
              <a:buFont typeface="Georgia"/>
              <a:buChar char="•"/>
            </a:pPr>
            <a:r>
              <a:rPr lang="en-US">
                <a:latin typeface="Georgia"/>
                <a:ea typeface="Georgia"/>
                <a:cs typeface="Georgia"/>
                <a:sym typeface="Georgia"/>
              </a:rPr>
              <a:t> The American courts also - interpret the statute of the congress in such a way that may not go against international law.</a:t>
            </a:r>
            <a:endParaRPr>
              <a:latin typeface="Georgia"/>
              <a:ea typeface="Georgia"/>
              <a:cs typeface="Georgia"/>
              <a:sym typeface="Georgi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AMERICAN PRACTISE</a:t>
            </a:r>
            <a:endParaRPr/>
          </a:p>
        </p:txBody>
      </p:sp>
      <p:sp>
        <p:nvSpPr>
          <p:cNvPr id="228" name="Google Shape;228;p2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342900" lvl="0" indent="-342900" algn="l" rtl="0">
              <a:spcBef>
                <a:spcPts val="0"/>
              </a:spcBef>
              <a:spcAft>
                <a:spcPts val="0"/>
              </a:spcAft>
              <a:buClr>
                <a:schemeClr val="dk1"/>
              </a:buClr>
              <a:buSzPct val="100000"/>
              <a:buFont typeface="Georgia"/>
              <a:buChar char="•"/>
            </a:pPr>
            <a:r>
              <a:rPr lang="en-US">
                <a:latin typeface="Georgia"/>
                <a:ea typeface="Georgia"/>
                <a:cs typeface="Georgia"/>
                <a:sym typeface="Georgia"/>
              </a:rPr>
              <a:t>Treaties</a:t>
            </a:r>
            <a:endParaRPr>
              <a:latin typeface="Georgia"/>
              <a:ea typeface="Georgia"/>
              <a:cs typeface="Georgia"/>
              <a:sym typeface="Georgia"/>
            </a:endParaRPr>
          </a:p>
          <a:p>
            <a:pPr marL="342900" lvl="0" indent="-342900" algn="l" rtl="0">
              <a:spcBef>
                <a:spcPts val="400"/>
              </a:spcBef>
              <a:spcAft>
                <a:spcPts val="0"/>
              </a:spcAft>
              <a:buClr>
                <a:schemeClr val="dk1"/>
              </a:buClr>
              <a:buSzPct val="100000"/>
              <a:buFont typeface="Georgia"/>
              <a:buChar char="•"/>
            </a:pPr>
            <a:r>
              <a:rPr lang="en-US">
                <a:latin typeface="Georgia"/>
                <a:ea typeface="Georgia"/>
                <a:cs typeface="Georgia"/>
                <a:sym typeface="Georgia"/>
              </a:rPr>
              <a:t> American practice is different from British practice. In America everything depends upon the provision of the constitution. </a:t>
            </a:r>
            <a:endParaRPr>
              <a:latin typeface="Georgia"/>
              <a:ea typeface="Georgia"/>
              <a:cs typeface="Georgia"/>
              <a:sym typeface="Georgia"/>
            </a:endParaRPr>
          </a:p>
          <a:p>
            <a:pPr marL="342900" lvl="0" indent="-342900" algn="l" rtl="0">
              <a:spcBef>
                <a:spcPts val="400"/>
              </a:spcBef>
              <a:spcAft>
                <a:spcPts val="0"/>
              </a:spcAft>
              <a:buClr>
                <a:schemeClr val="dk1"/>
              </a:buClr>
              <a:buSzPct val="100000"/>
              <a:buFont typeface="Georgia"/>
              <a:buChar char="•"/>
            </a:pPr>
            <a:r>
              <a:rPr lang="en-US">
                <a:latin typeface="Georgia"/>
                <a:ea typeface="Georgia"/>
                <a:cs typeface="Georgia"/>
                <a:sym typeface="Georgia"/>
              </a:rPr>
              <a:t>Article 6- All the treaties made by united state shall be the supreme law of the land</a:t>
            </a:r>
            <a:endParaRPr>
              <a:latin typeface="Georgia"/>
              <a:ea typeface="Georgia"/>
              <a:cs typeface="Georgia"/>
              <a:sym typeface="Georgia"/>
            </a:endParaRPr>
          </a:p>
          <a:p>
            <a:pPr marL="342900" lvl="0" indent="-342900" algn="l" rtl="0">
              <a:spcBef>
                <a:spcPts val="400"/>
              </a:spcBef>
              <a:spcAft>
                <a:spcPts val="0"/>
              </a:spcAft>
              <a:buClr>
                <a:schemeClr val="dk1"/>
              </a:buClr>
              <a:buSzPct val="100000"/>
              <a:buChar char="•"/>
            </a:pPr>
            <a:r>
              <a:rPr lang="en-US" b="1">
                <a:latin typeface="Georgia"/>
                <a:ea typeface="Georgia"/>
                <a:cs typeface="Georgia"/>
                <a:sym typeface="Georgia"/>
              </a:rPr>
              <a:t>United states v Pink </a:t>
            </a:r>
            <a:r>
              <a:rPr lang="en-US">
                <a:latin typeface="Georgia"/>
                <a:ea typeface="Georgia"/>
                <a:cs typeface="Georgia"/>
                <a:sym typeface="Georgia"/>
              </a:rPr>
              <a:t>– the supreme court stated that  a treaty is law of the land under the supremacy clause ( art.6 of constitution)</a:t>
            </a:r>
            <a:endParaRPr>
              <a:latin typeface="Georgia"/>
              <a:ea typeface="Georgia"/>
              <a:cs typeface="Georgia"/>
              <a:sym typeface="Georgia"/>
            </a:endParaRPr>
          </a:p>
          <a:p>
            <a:pPr marL="342900" lvl="0" indent="-342900" algn="l" rtl="0">
              <a:spcBef>
                <a:spcPts val="400"/>
              </a:spcBef>
              <a:spcAft>
                <a:spcPts val="0"/>
              </a:spcAft>
              <a:buClr>
                <a:srgbClr val="FF0000"/>
              </a:buClr>
              <a:buSzPct val="100000"/>
              <a:buFont typeface="Georgia"/>
              <a:buChar char="•"/>
            </a:pPr>
            <a:r>
              <a:rPr lang="en-US">
                <a:solidFill>
                  <a:srgbClr val="FF0000"/>
                </a:solidFill>
                <a:latin typeface="Georgia"/>
                <a:ea typeface="Georgia"/>
                <a:cs typeface="Georgia"/>
                <a:sym typeface="Georgia"/>
              </a:rPr>
              <a:t> International treaties = state law in America</a:t>
            </a:r>
            <a:endParaRPr>
              <a:latin typeface="Georgia"/>
              <a:ea typeface="Georgia"/>
              <a:cs typeface="Georgia"/>
              <a:sym typeface="Georgia"/>
            </a:endParaRPr>
          </a:p>
          <a:p>
            <a:pPr marL="342900" lvl="0" indent="-342900" algn="l" rtl="0">
              <a:spcBef>
                <a:spcPts val="400"/>
              </a:spcBef>
              <a:spcAft>
                <a:spcPts val="0"/>
              </a:spcAft>
              <a:buClr>
                <a:schemeClr val="dk1"/>
              </a:buClr>
              <a:buSzPct val="100000"/>
              <a:buChar char="•"/>
            </a:pPr>
            <a:r>
              <a:rPr lang="en-US">
                <a:latin typeface="Georgia"/>
                <a:ea typeface="Georgia"/>
                <a:cs typeface="Georgia"/>
                <a:sym typeface="Georgia"/>
              </a:rPr>
              <a:t> </a:t>
            </a:r>
            <a:r>
              <a:rPr lang="en-US" b="1">
                <a:latin typeface="Georgia"/>
                <a:ea typeface="Georgia"/>
                <a:cs typeface="Georgia"/>
                <a:sym typeface="Georgia"/>
              </a:rPr>
              <a:t>United state V P.L.O</a:t>
            </a:r>
            <a:r>
              <a:rPr lang="en-US">
                <a:latin typeface="Georgia"/>
                <a:ea typeface="Georgia"/>
                <a:cs typeface="Georgia"/>
                <a:sym typeface="Georgia"/>
              </a:rPr>
              <a:t>. – the U.S. government ordered the closure of the observer mission in P.L.O. and prohibited its activities within united state after it found the P.L.O. to be terrorist organization in view of the Anti terrorism act enacted in 1987</a:t>
            </a:r>
            <a:endParaRPr>
              <a:latin typeface="Georgia"/>
              <a:ea typeface="Georgia"/>
              <a:cs typeface="Georgia"/>
              <a:sym typeface="Georgia"/>
            </a:endParaRPr>
          </a:p>
          <a:p>
            <a:pPr marL="342900" lvl="0" indent="-342900" algn="l" rtl="0">
              <a:spcBef>
                <a:spcPts val="400"/>
              </a:spcBef>
              <a:spcAft>
                <a:spcPts val="0"/>
              </a:spcAft>
              <a:buClr>
                <a:schemeClr val="dk1"/>
              </a:buClr>
              <a:buSzPct val="100000"/>
              <a:buFont typeface="Georgia"/>
              <a:buChar char="•"/>
            </a:pPr>
            <a:r>
              <a:rPr lang="en-US">
                <a:latin typeface="Georgia"/>
                <a:ea typeface="Georgia"/>
                <a:cs typeface="Georgia"/>
                <a:sym typeface="Georgia"/>
              </a:rPr>
              <a:t> the order was against the UN headquarter agreement 1947 . The ICJ in its advisory opinion ruled against the U.S. attempt to shut down P.L.O.  Misssion unilaterally. The Federal court of America also held so.</a:t>
            </a:r>
            <a:endParaRPr>
              <a:latin typeface="Georgia"/>
              <a:ea typeface="Georgia"/>
              <a:cs typeface="Georgia"/>
              <a:sym typeface="Georgi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AMERICAN PRACTISE</a:t>
            </a:r>
            <a:endParaRPr/>
          </a:p>
        </p:txBody>
      </p:sp>
      <p:sp>
        <p:nvSpPr>
          <p:cNvPr id="234" name="Google Shape;234;p3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85000" lnSpcReduction="20000"/>
          </a:bodyPr>
          <a:lstStyle/>
          <a:p>
            <a:pPr marL="342900" lvl="0" indent="-327660" algn="l" rtl="0">
              <a:spcBef>
                <a:spcPts val="0"/>
              </a:spcBef>
              <a:spcAft>
                <a:spcPts val="0"/>
              </a:spcAft>
              <a:buClr>
                <a:schemeClr val="dk1"/>
              </a:buClr>
              <a:buSzPct val="100000"/>
              <a:buChar char="•"/>
            </a:pPr>
            <a:r>
              <a:rPr lang="en-US"/>
              <a:t> </a:t>
            </a:r>
            <a:r>
              <a:rPr lang="en-US">
                <a:solidFill>
                  <a:srgbClr val="FF0000"/>
                </a:solidFill>
                <a:latin typeface="Georgia"/>
                <a:ea typeface="Georgia"/>
                <a:cs typeface="Georgia"/>
                <a:sym typeface="Georgia"/>
              </a:rPr>
              <a:t>It may be noted that in America the practice is that if there is a conflict in between international treaty and state law ,which ever is later in date shall prevail</a:t>
            </a:r>
            <a:r>
              <a:rPr lang="en-US">
                <a:latin typeface="Georgia"/>
                <a:ea typeface="Georgia"/>
                <a:cs typeface="Georgia"/>
                <a:sym typeface="Georgia"/>
              </a:rPr>
              <a:t>.</a:t>
            </a:r>
            <a:endParaRPr>
              <a:latin typeface="Georgia"/>
              <a:ea typeface="Georgia"/>
              <a:cs typeface="Georgia"/>
              <a:sym typeface="Georgia"/>
            </a:endParaRPr>
          </a:p>
          <a:p>
            <a:pPr marL="342900" lvl="0" indent="-327660" algn="l" rtl="0">
              <a:spcBef>
                <a:spcPts val="592"/>
              </a:spcBef>
              <a:spcAft>
                <a:spcPts val="0"/>
              </a:spcAft>
              <a:buClr>
                <a:schemeClr val="dk1"/>
              </a:buClr>
              <a:buSzPct val="100000"/>
              <a:buFont typeface="Georgia"/>
              <a:buChar char="•"/>
            </a:pPr>
            <a:r>
              <a:rPr lang="en-US">
                <a:latin typeface="Georgia"/>
                <a:ea typeface="Georgia"/>
                <a:cs typeface="Georgia"/>
                <a:sym typeface="Georgia"/>
              </a:rPr>
              <a:t> In U.S. the treaties have been divide in two categories </a:t>
            </a:r>
            <a:endParaRPr>
              <a:latin typeface="Georgia"/>
              <a:ea typeface="Georgia"/>
              <a:cs typeface="Georgia"/>
              <a:sym typeface="Georgia"/>
            </a:endParaRPr>
          </a:p>
          <a:p>
            <a:pPr marL="342900" lvl="0" indent="-327660" algn="l" rtl="0">
              <a:spcBef>
                <a:spcPts val="592"/>
              </a:spcBef>
              <a:spcAft>
                <a:spcPts val="0"/>
              </a:spcAft>
              <a:buClr>
                <a:schemeClr val="dk1"/>
              </a:buClr>
              <a:buSzPct val="100000"/>
              <a:buFont typeface="Georgia"/>
              <a:buChar char="•"/>
            </a:pPr>
            <a:r>
              <a:rPr lang="en-US">
                <a:latin typeface="Georgia"/>
                <a:ea typeface="Georgia"/>
                <a:cs typeface="Georgia"/>
                <a:sym typeface="Georgia"/>
              </a:rPr>
              <a:t>1- self executing treaty – become applicable without any Act or consent of the congress.</a:t>
            </a:r>
            <a:endParaRPr>
              <a:latin typeface="Georgia"/>
              <a:ea typeface="Georgia"/>
              <a:cs typeface="Georgia"/>
              <a:sym typeface="Georgia"/>
            </a:endParaRPr>
          </a:p>
          <a:p>
            <a:pPr marL="342900" lvl="0" indent="-327660" algn="l" rtl="0">
              <a:spcBef>
                <a:spcPts val="592"/>
              </a:spcBef>
              <a:spcAft>
                <a:spcPts val="0"/>
              </a:spcAft>
              <a:buClr>
                <a:schemeClr val="dk1"/>
              </a:buClr>
              <a:buSzPct val="100000"/>
              <a:buFont typeface="Georgia"/>
              <a:buChar char="•"/>
            </a:pPr>
            <a:r>
              <a:rPr lang="en-US">
                <a:latin typeface="Georgia"/>
                <a:ea typeface="Georgia"/>
                <a:cs typeface="Georgia"/>
                <a:sym typeface="Georgia"/>
              </a:rPr>
              <a:t>2- Non self excuting  treaty-  which can become applicable only after the consent of the congress or through its adoption by specific statute.</a:t>
            </a:r>
            <a:endParaRPr>
              <a:latin typeface="Georgia"/>
              <a:ea typeface="Georgia"/>
              <a:cs typeface="Georgia"/>
              <a:sym typeface="Georgia"/>
            </a:endParaRPr>
          </a:p>
          <a:p>
            <a:pPr marL="342900" lvl="0" indent="-154940" algn="l" rtl="0">
              <a:spcBef>
                <a:spcPts val="592"/>
              </a:spcBef>
              <a:spcAft>
                <a:spcPts val="0"/>
              </a:spcAft>
              <a:buClr>
                <a:schemeClr val="dk1"/>
              </a:buClr>
              <a:buSzPct val="100000"/>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 Indian  practice</a:t>
            </a:r>
            <a:endParaRPr/>
          </a:p>
        </p:txBody>
      </p:sp>
      <p:sp>
        <p:nvSpPr>
          <p:cNvPr id="240" name="Google Shape;240;p3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a:bodyPr>
          <a:lstStyle/>
          <a:p>
            <a:pPr marL="342900" lvl="0" indent="-327660" algn="l" rtl="0">
              <a:spcBef>
                <a:spcPts val="0"/>
              </a:spcBef>
              <a:spcAft>
                <a:spcPts val="0"/>
              </a:spcAft>
              <a:buClr>
                <a:schemeClr val="dk1"/>
              </a:buClr>
              <a:buSzPct val="100000"/>
              <a:buFont typeface="Georgia"/>
              <a:buChar char="•"/>
            </a:pPr>
            <a:r>
              <a:rPr lang="en-US" b="1">
                <a:latin typeface="Georgia"/>
                <a:ea typeface="Georgia"/>
                <a:cs typeface="Georgia"/>
                <a:sym typeface="Georgia"/>
              </a:rPr>
              <a:t>customary international law</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The courts in India follow British practice.</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In Annakummaru  Pillai v Muthupayal  ILR 1907 – held that international customary rules are ipso facto part of indian law and do not require incorporation.</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However in A.D.M. Jabalpur V Shukla (AIR 1976)  Majority held that</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 international customary rules were merely a ethical principles and were not applicable ipso facto.</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 the judgment was criticised under article 372 of our constitution  which provides that all the law in force in the territory of India immediately before the commencement of this Constitution shall continue in force therein until altered or repealed or amended by a competent Legislature or other competent authority. The words law in force – includes British common law.</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 Dissenting opinion was given by justice Khanna.</a:t>
            </a:r>
            <a:endParaRPr>
              <a:latin typeface="Georgia"/>
              <a:ea typeface="Georgia"/>
              <a:cs typeface="Georgia"/>
              <a:sym typeface="Georgia"/>
            </a:endParaRPr>
          </a:p>
          <a:p>
            <a:pPr marL="342900" lvl="0" indent="-327660" algn="l" rtl="0">
              <a:spcBef>
                <a:spcPts val="400"/>
              </a:spcBef>
              <a:spcAft>
                <a:spcPts val="0"/>
              </a:spcAft>
              <a:buClr>
                <a:schemeClr val="dk1"/>
              </a:buClr>
              <a:buSzPct val="100000"/>
              <a:buChar char="•"/>
            </a:pPr>
            <a:r>
              <a:rPr lang="en-US"/>
              <a:t>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 </a:t>
            </a:r>
            <a:endParaRPr/>
          </a:p>
        </p:txBody>
      </p:sp>
      <p:sp>
        <p:nvSpPr>
          <p:cNvPr id="247" name="Google Shape;247;p3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20000"/>
          </a:bodyPr>
          <a:lstStyle/>
          <a:p>
            <a:pPr marL="342900" lvl="0" indent="-342900" algn="l" rtl="0">
              <a:spcBef>
                <a:spcPts val="0"/>
              </a:spcBef>
              <a:spcAft>
                <a:spcPts val="0"/>
              </a:spcAft>
              <a:buClr>
                <a:schemeClr val="dk1"/>
              </a:buClr>
              <a:buSzPct val="100000"/>
              <a:buChar char="•"/>
            </a:pPr>
            <a:r>
              <a:rPr lang="en-US" b="1">
                <a:latin typeface="Georgia"/>
                <a:ea typeface="Georgia"/>
                <a:cs typeface="Georgia"/>
                <a:sym typeface="Georgia"/>
              </a:rPr>
              <a:t>In Gramophone co of India ltd.  V BB pandey (AIR 1984</a:t>
            </a:r>
            <a:r>
              <a:rPr lang="en-US">
                <a:latin typeface="Georgia"/>
                <a:ea typeface="Georgia"/>
                <a:cs typeface="Georgia"/>
                <a:sym typeface="Georgia"/>
              </a:rPr>
              <a:t>) – </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Justice chinappa reddy observed that  if in respect of any principle of international law , the parliament says </a:t>
            </a:r>
            <a:r>
              <a:rPr lang="en-US">
                <a:solidFill>
                  <a:srgbClr val="FF0000"/>
                </a:solidFill>
                <a:latin typeface="Georgia"/>
                <a:ea typeface="Georgia"/>
                <a:cs typeface="Georgia"/>
                <a:sym typeface="Georgia"/>
              </a:rPr>
              <a:t>no</a:t>
            </a:r>
            <a:r>
              <a:rPr lang="en-US">
                <a:latin typeface="Georgia"/>
                <a:ea typeface="Georgia"/>
                <a:cs typeface="Georgia"/>
                <a:sym typeface="Georgia"/>
              </a:rPr>
              <a:t> the national court can not say </a:t>
            </a:r>
            <a:r>
              <a:rPr lang="en-US">
                <a:solidFill>
                  <a:srgbClr val="FF0000"/>
                </a:solidFill>
                <a:latin typeface="Georgia"/>
                <a:ea typeface="Georgia"/>
                <a:cs typeface="Georgia"/>
                <a:sym typeface="Georgia"/>
              </a:rPr>
              <a:t>yes</a:t>
            </a:r>
            <a:r>
              <a:rPr lang="en-US">
                <a:latin typeface="Georgia"/>
                <a:ea typeface="Georgia"/>
                <a:cs typeface="Georgia"/>
                <a:sym typeface="Georgia"/>
              </a:rPr>
              <a:t> . National court shall approve international law only when it does not conflict  with national law. National court being organ of the state  and not organ of international law must per force apply natioal law if international law conflict with it.</a:t>
            </a:r>
            <a:endParaRPr>
              <a:latin typeface="Georgia"/>
              <a:ea typeface="Georgia"/>
              <a:cs typeface="Georgia"/>
              <a:sym typeface="Georgia"/>
            </a:endParaRPr>
          </a:p>
          <a:p>
            <a:pPr marL="342900" lvl="0" indent="-342900" algn="l" rtl="0">
              <a:spcBef>
                <a:spcPts val="352"/>
              </a:spcBef>
              <a:spcAft>
                <a:spcPts val="0"/>
              </a:spcAft>
              <a:buClr>
                <a:schemeClr val="dk1"/>
              </a:buClr>
              <a:buSzPct val="100000"/>
              <a:buChar char="•"/>
            </a:pPr>
            <a:r>
              <a:rPr lang="en-US">
                <a:latin typeface="Georgia"/>
                <a:ea typeface="Georgia"/>
                <a:cs typeface="Georgia"/>
                <a:sym typeface="Georgia"/>
              </a:rPr>
              <a:t> </a:t>
            </a:r>
            <a:r>
              <a:rPr lang="en-US" b="1">
                <a:latin typeface="Georgia"/>
                <a:ea typeface="Georgia"/>
                <a:cs typeface="Georgia"/>
                <a:sym typeface="Georgia"/>
              </a:rPr>
              <a:t>Treaty </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b="1">
                <a:latin typeface="Georgia"/>
                <a:ea typeface="Georgia"/>
                <a:cs typeface="Georgia"/>
                <a:sym typeface="Georgia"/>
              </a:rPr>
              <a:t>ARTICLE 51. Promotion of international peace and security:</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The State shall endeavour to —</a:t>
            </a:r>
            <a:br>
              <a:rPr lang="en-US">
                <a:latin typeface="Georgia"/>
                <a:ea typeface="Georgia"/>
                <a:cs typeface="Georgia"/>
                <a:sym typeface="Georgia"/>
              </a:rPr>
            </a:br>
            <a:r>
              <a:rPr lang="en-US">
                <a:latin typeface="Georgia"/>
                <a:ea typeface="Georgia"/>
                <a:cs typeface="Georgia"/>
                <a:sym typeface="Georgia"/>
              </a:rPr>
              <a:t>(a) promote international peace and security;</a:t>
            </a:r>
            <a:br>
              <a:rPr lang="en-US">
                <a:latin typeface="Georgia"/>
                <a:ea typeface="Georgia"/>
                <a:cs typeface="Georgia"/>
                <a:sym typeface="Georgia"/>
              </a:rPr>
            </a:br>
            <a:r>
              <a:rPr lang="en-US">
                <a:latin typeface="Georgia"/>
                <a:ea typeface="Georgia"/>
                <a:cs typeface="Georgia"/>
                <a:sym typeface="Georgia"/>
              </a:rPr>
              <a:t>(b) maintain just and honourable relations between nations;</a:t>
            </a:r>
            <a:br>
              <a:rPr lang="en-US">
                <a:latin typeface="Georgia"/>
                <a:ea typeface="Georgia"/>
                <a:cs typeface="Georgia"/>
                <a:sym typeface="Georgia"/>
              </a:rPr>
            </a:br>
            <a:r>
              <a:rPr lang="en-US">
                <a:latin typeface="Georgia"/>
                <a:ea typeface="Georgia"/>
                <a:cs typeface="Georgia"/>
                <a:sym typeface="Georgia"/>
              </a:rPr>
              <a:t>(c) foster respect for international law and</a:t>
            </a:r>
            <a:br>
              <a:rPr lang="en-US">
                <a:latin typeface="Georgia"/>
                <a:ea typeface="Georgia"/>
                <a:cs typeface="Georgia"/>
                <a:sym typeface="Georgia"/>
              </a:rPr>
            </a:br>
            <a:r>
              <a:rPr lang="en-US">
                <a:latin typeface="Georgia"/>
                <a:ea typeface="Georgia"/>
                <a:cs typeface="Georgia"/>
                <a:sym typeface="Georgia"/>
              </a:rPr>
              <a:t>(d) encourage settlement of international disputes by arbitration</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b="1">
              <a:latin typeface="Georgia"/>
              <a:ea typeface="Georgia"/>
              <a:cs typeface="Georgia"/>
              <a:sym typeface="Georgia"/>
            </a:endParaRPr>
          </a:p>
          <a:p>
            <a:pPr marL="342900" lvl="0" indent="-342900" algn="l" rtl="0">
              <a:spcBef>
                <a:spcPts val="352"/>
              </a:spcBef>
              <a:spcAft>
                <a:spcPts val="0"/>
              </a:spcAft>
              <a:buClr>
                <a:schemeClr val="dk1"/>
              </a:buClr>
              <a:buSzPct val="100000"/>
              <a:buChar char="•"/>
            </a:pPr>
            <a:r>
              <a:rPr lang="en-US">
                <a:latin typeface="Georgia"/>
                <a:ea typeface="Georgia"/>
                <a:cs typeface="Georgia"/>
                <a:sym typeface="Georgia"/>
              </a:rPr>
              <a:t> Article 73 broadly stated,  that </a:t>
            </a:r>
            <a:r>
              <a:rPr lang="en-US" b="1">
                <a:latin typeface="Georgia"/>
                <a:ea typeface="Georgia"/>
                <a:cs typeface="Georgia"/>
                <a:sym typeface="Georgia"/>
              </a:rPr>
              <a:t>the executive power of the Union shall extend to the matters with respect to which Parliament has power to make laws</a:t>
            </a:r>
            <a:r>
              <a:rPr lang="en-US">
                <a:latin typeface="Georgia"/>
                <a:ea typeface="Georgia"/>
                <a:cs typeface="Georgia"/>
                <a:sym typeface="Georgia"/>
              </a:rPr>
              <a:t>. Thus ,treaty making is an executive act.</a:t>
            </a:r>
            <a:endParaRPr>
              <a:latin typeface="Georgia"/>
              <a:ea typeface="Georgia"/>
              <a:cs typeface="Georgia"/>
              <a:sym typeface="Georgi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INDIAN PRACTISE</a:t>
            </a:r>
            <a:endParaRPr/>
          </a:p>
        </p:txBody>
      </p:sp>
      <p:sp>
        <p:nvSpPr>
          <p:cNvPr id="253" name="Google Shape;253;p3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342900" lvl="0" indent="-327660" algn="l" rtl="0">
              <a:spcBef>
                <a:spcPts val="0"/>
              </a:spcBef>
              <a:spcAft>
                <a:spcPts val="0"/>
              </a:spcAft>
              <a:buClr>
                <a:schemeClr val="dk1"/>
              </a:buClr>
              <a:buSzPct val="100000"/>
              <a:buFont typeface="Georgia"/>
              <a:buChar char="•"/>
            </a:pPr>
            <a:r>
              <a:rPr lang="en-US" b="1">
                <a:latin typeface="Georgia"/>
                <a:ea typeface="Georgia"/>
                <a:cs typeface="Georgia"/>
                <a:sym typeface="Georgia"/>
              </a:rPr>
              <a:t>Art 246 of Indian constitution</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Parliament has exclusive power to make laws with respect to any of the matters enumerated in List I in the Seventh Schedule (in this Constitution referred to as the “Union List”).</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b="1">
                <a:latin typeface="Georgia"/>
                <a:ea typeface="Georgia"/>
                <a:cs typeface="Georgia"/>
                <a:sym typeface="Georgia"/>
              </a:rPr>
              <a:t>Entry 14 list 1(Union list)</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14. Entering into treaties and agreements with foreign countries and implementing of treaties, agreements and conventions with foreign countries</a:t>
            </a:r>
            <a:endParaRPr>
              <a:latin typeface="Georgia"/>
              <a:ea typeface="Georgia"/>
              <a:cs typeface="Georgia"/>
              <a:sym typeface="Georgia"/>
            </a:endParaRPr>
          </a:p>
          <a:p>
            <a:pPr marL="342900" lvl="0" indent="-327660" algn="l" rtl="0">
              <a:spcBef>
                <a:spcPts val="448"/>
              </a:spcBef>
              <a:spcAft>
                <a:spcPts val="0"/>
              </a:spcAft>
              <a:buClr>
                <a:srgbClr val="7030A0"/>
              </a:buClr>
              <a:buSzPct val="100000"/>
              <a:buFont typeface="Georgia"/>
              <a:buChar char="•"/>
            </a:pPr>
            <a:r>
              <a:rPr lang="en-US">
                <a:solidFill>
                  <a:srgbClr val="7030A0"/>
                </a:solidFill>
                <a:latin typeface="Georgia"/>
                <a:ea typeface="Georgia"/>
                <a:cs typeface="Georgia"/>
                <a:sym typeface="Georgia"/>
              </a:rPr>
              <a:t>i.e. implementing of treaties, agreements and conventions with foreign countries rest with union parliament</a:t>
            </a:r>
            <a:r>
              <a:rPr lang="en-US">
                <a:latin typeface="Georgia"/>
                <a:ea typeface="Georgia"/>
                <a:cs typeface="Georgia"/>
                <a:sym typeface="Georgia"/>
              </a:rPr>
              <a:t>.</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b="1">
                <a:latin typeface="Georgia"/>
                <a:ea typeface="Georgia"/>
                <a:cs typeface="Georgia"/>
                <a:sym typeface="Georgia"/>
              </a:rPr>
              <a:t>Article 253 in The Constitution Of India </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Parliament has power to make any law for the whole or any part of the territory of India for implementing any treaty, agreement or convention with any other country or countries or any decision made at any international conference</a:t>
            </a:r>
            <a:endParaRPr>
              <a:latin typeface="Georgia"/>
              <a:ea typeface="Georgia"/>
              <a:cs typeface="Georgia"/>
              <a:sym typeface="Georgia"/>
            </a:endParaRPr>
          </a:p>
          <a:p>
            <a:pPr marL="342900" lvl="0" indent="-200660" algn="l" rtl="0">
              <a:spcBef>
                <a:spcPts val="448"/>
              </a:spcBef>
              <a:spcAft>
                <a:spcPts val="0"/>
              </a:spcAft>
              <a:buClr>
                <a:schemeClr val="dk1"/>
              </a:buClr>
              <a:buSzPct val="100000"/>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INDIAN PRACTISE</a:t>
            </a:r>
            <a:endParaRPr/>
          </a:p>
        </p:txBody>
      </p:sp>
      <p:sp>
        <p:nvSpPr>
          <p:cNvPr id="259" name="Google Shape;259;p3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10000"/>
          </a:bodyPr>
          <a:lstStyle/>
          <a:p>
            <a:pPr marL="342900" lvl="0" indent="-327660" algn="l" rtl="0">
              <a:spcBef>
                <a:spcPts val="0"/>
              </a:spcBef>
              <a:spcAft>
                <a:spcPts val="0"/>
              </a:spcAft>
              <a:buClr>
                <a:schemeClr val="dk1"/>
              </a:buClr>
              <a:buSzPct val="100000"/>
              <a:buFont typeface="Georgia"/>
              <a:buChar char="•"/>
            </a:pPr>
            <a:r>
              <a:rPr lang="en-US">
                <a:latin typeface="Georgia"/>
                <a:ea typeface="Georgia"/>
                <a:cs typeface="Georgia"/>
                <a:sym typeface="Georgia"/>
              </a:rPr>
              <a:t>The air Act ( prevention and control of pollution ) Act of 1981 was enacted by the parliament by invoking the central government power under the Art 253.</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As to the position of treaties in Indian law ,two attitude prevail.</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One view is that treties shall not be binding upon courts unless they are implemented by legilation.</a:t>
            </a:r>
            <a:endParaRPr>
              <a:latin typeface="Georgia"/>
              <a:ea typeface="Georgia"/>
              <a:cs typeface="Georgia"/>
              <a:sym typeface="Georgia"/>
            </a:endParaRPr>
          </a:p>
          <a:p>
            <a:pPr marL="342900" lvl="0" indent="-215900" algn="l" rtl="0">
              <a:spcBef>
                <a:spcPts val="400"/>
              </a:spcBef>
              <a:spcAft>
                <a:spcPts val="0"/>
              </a:spcAft>
              <a:buClr>
                <a:schemeClr val="dk1"/>
              </a:buClr>
              <a:buSzPct val="100000"/>
              <a:buNone/>
            </a:pPr>
            <a:endParaRPr>
              <a:latin typeface="Georgia"/>
              <a:ea typeface="Georgia"/>
              <a:cs typeface="Georgia"/>
              <a:sym typeface="Georgia"/>
            </a:endParaRPr>
          </a:p>
          <a:p>
            <a:pPr marL="342900" lvl="0" indent="-327660" algn="l" rtl="0">
              <a:spcBef>
                <a:spcPts val="400"/>
              </a:spcBef>
              <a:spcAft>
                <a:spcPts val="0"/>
              </a:spcAft>
              <a:buClr>
                <a:schemeClr val="dk1"/>
              </a:buClr>
              <a:buSzPct val="100000"/>
              <a:buChar char="•"/>
            </a:pPr>
            <a:r>
              <a:rPr lang="en-US">
                <a:latin typeface="Georgia"/>
                <a:ea typeface="Georgia"/>
                <a:cs typeface="Georgia"/>
                <a:sym typeface="Georgia"/>
              </a:rPr>
              <a:t>In </a:t>
            </a:r>
            <a:r>
              <a:rPr lang="en-US" b="1" i="1">
                <a:latin typeface="Georgia"/>
                <a:ea typeface="Georgia"/>
                <a:cs typeface="Georgia"/>
                <a:sym typeface="Georgia"/>
              </a:rPr>
              <a:t>Shiv Kumar Sharma &amp; others v. Union of India ,</a:t>
            </a:r>
            <a:r>
              <a:rPr lang="en-US">
                <a:latin typeface="Georgia"/>
                <a:ea typeface="Georgia"/>
                <a:cs typeface="Georgia"/>
                <a:sym typeface="Georgia"/>
              </a:rPr>
              <a:t> AIR (1958) </a:t>
            </a:r>
            <a:r>
              <a:rPr lang="en-US" b="1" i="1">
                <a:latin typeface="Georgia"/>
                <a:ea typeface="Georgia"/>
                <a:cs typeface="Georgia"/>
                <a:sym typeface="Georgia"/>
              </a:rPr>
              <a:t> </a:t>
            </a:r>
            <a:r>
              <a:rPr lang="en-US" i="1">
                <a:latin typeface="Georgia"/>
                <a:ea typeface="Georgia"/>
                <a:cs typeface="Georgia"/>
                <a:sym typeface="Georgia"/>
              </a:rPr>
              <a:t>the court stated that “</a:t>
            </a:r>
            <a:r>
              <a:rPr lang="en-US">
                <a:latin typeface="Georgia"/>
                <a:ea typeface="Georgia"/>
                <a:cs typeface="Georgia"/>
                <a:sym typeface="Georgia"/>
              </a:rPr>
              <a:t>In India, treaties do not have the force of law and consequently obligations arising there from will not be enforceable in municipal courts unless backed by legislation”.</a:t>
            </a:r>
            <a:endParaRPr>
              <a:latin typeface="Georgia"/>
              <a:ea typeface="Georgia"/>
              <a:cs typeface="Georgia"/>
              <a:sym typeface="Georgia"/>
            </a:endParaRPr>
          </a:p>
          <a:p>
            <a:pPr marL="342900" lvl="0" indent="-327660" algn="l" rtl="0">
              <a:spcBef>
                <a:spcPts val="400"/>
              </a:spcBef>
              <a:spcAft>
                <a:spcPts val="0"/>
              </a:spcAft>
              <a:buClr>
                <a:schemeClr val="dk1"/>
              </a:buClr>
              <a:buSzPct val="100000"/>
              <a:buChar char="•"/>
            </a:pPr>
            <a:r>
              <a:rPr lang="en-US" b="1">
                <a:latin typeface="Georgia"/>
                <a:ea typeface="Georgia"/>
                <a:cs typeface="Georgia"/>
                <a:sym typeface="Georgia"/>
              </a:rPr>
              <a:t>Jolly George Varghese and anr. V. The Bank OF Cochin </a:t>
            </a:r>
            <a:r>
              <a:rPr lang="en-US">
                <a:latin typeface="Georgia"/>
                <a:ea typeface="Georgia"/>
                <a:cs typeface="Georgia"/>
                <a:sym typeface="Georgia"/>
              </a:rPr>
              <a:t>AIR 1980 SC 470.- Justice krishna iyyer  asserted that the positive commitment of the state parties ignities legislative action at home but does not automatically make the covenant an enforceable part of the corpus juris of India.</a:t>
            </a:r>
            <a:endParaRPr>
              <a:latin typeface="Georgia"/>
              <a:ea typeface="Georgia"/>
              <a:cs typeface="Georgia"/>
              <a:sym typeface="Georgia"/>
            </a:endParaRPr>
          </a:p>
          <a:p>
            <a:pPr marL="342900" lvl="0" indent="-215900" algn="l" rtl="0">
              <a:spcBef>
                <a:spcPts val="400"/>
              </a:spcBef>
              <a:spcAft>
                <a:spcPts val="0"/>
              </a:spcAft>
              <a:buClr>
                <a:schemeClr val="dk1"/>
              </a:buClr>
              <a:buSzPct val="100000"/>
              <a:buNone/>
            </a:pPr>
            <a:endParaRPr/>
          </a:p>
          <a:p>
            <a:pPr marL="342900" lvl="0" indent="-215900" algn="l" rtl="0">
              <a:spcBef>
                <a:spcPts val="400"/>
              </a:spcBef>
              <a:spcAft>
                <a:spcPts val="0"/>
              </a:spcAft>
              <a:buClr>
                <a:schemeClr val="dk1"/>
              </a:buClr>
              <a:buSzPct val="100000"/>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OPPENHEIM’S REVISED DEFINITION, 1992</a:t>
            </a:r>
            <a:endParaRPr/>
          </a:p>
        </p:txBody>
      </p:sp>
      <p:sp>
        <p:nvSpPr>
          <p:cNvPr id="102" name="Google Shape;102;p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lnSpcReduction="10000"/>
          </a:bodyPr>
          <a:lstStyle/>
          <a:p>
            <a:pPr marL="342900" lvl="0" indent="-342900" algn="l" rtl="0">
              <a:spcBef>
                <a:spcPts val="0"/>
              </a:spcBef>
              <a:spcAft>
                <a:spcPts val="0"/>
              </a:spcAft>
              <a:buClr>
                <a:schemeClr val="dk1"/>
              </a:buClr>
              <a:buSzPts val="3200"/>
              <a:buFont typeface="Georgia"/>
              <a:buChar char="•"/>
            </a:pPr>
            <a:r>
              <a:rPr lang="en-US">
                <a:latin typeface="Georgia"/>
                <a:ea typeface="Georgia"/>
                <a:cs typeface="Georgia"/>
                <a:sym typeface="Georgia"/>
              </a:rPr>
              <a:t>International Law is the body of rules which are legally binding on States in their intercourse with each other. These rules are primarily those which govern the relations of States, but States are not the only subjects of International Law. International Organisations and to so some extent, individuals maybe the subjects of rights conferred and duties imposed upon International Law.</a:t>
            </a:r>
            <a:endParaRPr>
              <a:latin typeface="Georgia"/>
              <a:ea typeface="Georgia"/>
              <a:cs typeface="Georgia"/>
              <a:sym typeface="Georgi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3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INDIAN PRACTISE</a:t>
            </a:r>
            <a:endParaRPr/>
          </a:p>
        </p:txBody>
      </p:sp>
      <p:sp>
        <p:nvSpPr>
          <p:cNvPr id="265" name="Google Shape;265;p3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20000"/>
          </a:bodyPr>
          <a:lstStyle/>
          <a:p>
            <a:pPr marL="342900" lvl="0" indent="-342900" algn="l" rtl="0">
              <a:spcBef>
                <a:spcPts val="0"/>
              </a:spcBef>
              <a:spcAft>
                <a:spcPts val="0"/>
              </a:spcAft>
              <a:buClr>
                <a:schemeClr val="dk1"/>
              </a:buClr>
              <a:buSzPct val="100000"/>
              <a:buFont typeface="Georgia"/>
              <a:buChar char="•"/>
            </a:pPr>
            <a:r>
              <a:rPr lang="en-US" b="1">
                <a:latin typeface="Georgia"/>
                <a:ea typeface="Georgia"/>
                <a:cs typeface="Georgia"/>
                <a:sym typeface="Georgia"/>
              </a:rPr>
              <a:t>Civil right vigilance committee, Banglore v UOI ( AIR 1983)</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The material facts, leading up to this appeal, are briefly these : Geof Boycott and Geof Cook are two cricket players who are citizens of the United Kingdom. Marylbourne Cricket Club (M.C.C.) included them in its team scheduled to visit India between November 1981 and February 1982 to play six test matches and other matches at different places in India. As to whether the Government of India should allow that English Cricket Team which included Boycott and Cook to visit India and to play cricket matches, despite their links with South Africa which is practising policy of aparthied held became the subject matter of controversy both in India and outside. However, the Government of India allowed that English cricket team including those two players to come to the country and to play matches as scheduled.</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the petitioner contented that the government action is breach of its obligation under Gleneagles Accord and obligations attached to its membership of U.N..</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It was held that as such obligations are  not made part of the law of this country by means of appropriate legislation , they can not be enforced and the court can not compel Parliament to make such law.</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INDIAN PRACTISE</a:t>
            </a:r>
            <a:endParaRPr/>
          </a:p>
        </p:txBody>
      </p:sp>
      <p:sp>
        <p:nvSpPr>
          <p:cNvPr id="271" name="Google Shape;271;p3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20000"/>
          </a:bodyPr>
          <a:lstStyle/>
          <a:p>
            <a:pPr marL="342900" lvl="0" indent="-342900" algn="l" rtl="0">
              <a:spcBef>
                <a:spcPts val="0"/>
              </a:spcBef>
              <a:spcAft>
                <a:spcPts val="0"/>
              </a:spcAft>
              <a:buClr>
                <a:schemeClr val="dk1"/>
              </a:buClr>
              <a:buSzPct val="100000"/>
              <a:buFont typeface="Georgia"/>
              <a:buChar char="•"/>
            </a:pPr>
            <a:r>
              <a:rPr lang="en-US">
                <a:latin typeface="Georgia"/>
                <a:ea typeface="Georgia"/>
                <a:cs typeface="Georgia"/>
                <a:sym typeface="Georgia"/>
              </a:rPr>
              <a:t>The other view </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In India all treaties do not require implementation  by legislation.</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In berubari case no 1 (AIR 1960)  - it was held that  and agreement involving  cession of part of Indian territory to Pakistan , require amendment  to the constitution and hence legislative enactment is necessary.</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Berubari case no 2. ( AIR 1966)  - Where in  the territory  de jure belonged to pakistan it was held that giving it back did not entail cessation of territory. Hence transfer could be effected by executive action  and no legislative action necessary.</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UOI v sukumar sen gupta (AIR 1990)   also known as teen bigha case  - it was held that lease in perpetuity of teen Bigha  in favour of Bangladesh did not amount to cessation of territory and hence legislation not required.</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Supreme court of india made distinciton between </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self executing treaty ,Non self excuting  treaty in Maganbhai Ishwarlal Patel v UOI ( AIR 1969)</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a:latin typeface="Georgia"/>
              <a:ea typeface="Georgia"/>
              <a:cs typeface="Georgia"/>
              <a:sym typeface="Georgia"/>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3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Sources of International law</a:t>
            </a:r>
            <a:endParaRPr/>
          </a:p>
        </p:txBody>
      </p:sp>
      <p:sp>
        <p:nvSpPr>
          <p:cNvPr id="277" name="Google Shape;277;p3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20000"/>
          </a:bodyPr>
          <a:lstStyle/>
          <a:p>
            <a:pPr marL="342900" lvl="0" indent="-342900" algn="l" rtl="0">
              <a:spcBef>
                <a:spcPts val="0"/>
              </a:spcBef>
              <a:spcAft>
                <a:spcPts val="0"/>
              </a:spcAft>
              <a:buClr>
                <a:schemeClr val="dk1"/>
              </a:buClr>
              <a:buSzPct val="100000"/>
              <a:buFont typeface="Georgia"/>
              <a:buChar char="•"/>
            </a:pPr>
            <a:r>
              <a:rPr lang="en-US">
                <a:latin typeface="Georgia"/>
                <a:ea typeface="Georgia"/>
                <a:cs typeface="Georgia"/>
                <a:sym typeface="Georgia"/>
              </a:rPr>
              <a:t>INTERNATIONAL COURT</a:t>
            </a:r>
            <a:br>
              <a:rPr lang="en-US">
                <a:latin typeface="Georgia"/>
                <a:ea typeface="Georgia"/>
                <a:cs typeface="Georgia"/>
                <a:sym typeface="Georgia"/>
              </a:rPr>
            </a:br>
            <a:r>
              <a:rPr lang="en-US">
                <a:latin typeface="Georgia"/>
                <a:ea typeface="Georgia"/>
                <a:cs typeface="Georgia"/>
                <a:sym typeface="Georgia"/>
              </a:rPr>
              <a:t>OF JUSTICE</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b="1">
              <a:latin typeface="Georgia"/>
              <a:ea typeface="Georgia"/>
              <a:cs typeface="Georgia"/>
              <a:sym typeface="Georgia"/>
            </a:endParaRPr>
          </a:p>
          <a:p>
            <a:pPr marL="342900" lvl="0" indent="-342900" algn="l" rtl="0">
              <a:spcBef>
                <a:spcPts val="352"/>
              </a:spcBef>
              <a:spcAft>
                <a:spcPts val="0"/>
              </a:spcAft>
              <a:buClr>
                <a:schemeClr val="dk1"/>
              </a:buClr>
              <a:buSzPct val="100000"/>
              <a:buChar char="•"/>
            </a:pPr>
            <a:r>
              <a:rPr lang="en-US" b="1">
                <a:latin typeface="Georgia"/>
                <a:ea typeface="Georgia"/>
                <a:cs typeface="Georgia"/>
                <a:sym typeface="Georgia"/>
              </a:rPr>
              <a:t>Article 38  </a:t>
            </a:r>
            <a:r>
              <a:rPr lang="en-US">
                <a:latin typeface="Georgia"/>
                <a:ea typeface="Georgia"/>
                <a:cs typeface="Georgia"/>
                <a:sym typeface="Georgia"/>
              </a:rPr>
              <a:t>1. The Court, whose function is to decide in accordance with international law such disputes as are submitted to it, shall apply:</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a-international conventions, whether general or particular, establishing rules expressly recognized by the contesting states;</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b-international custom, as evidence of a general practice accepted as law;</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c-the general principles of law recognized by civilized nations;</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d- subject to the provisions of Article 59, judicial decisions and the teachings of the most highly qualified publicists of the various nations, as subsidiary means for the determination of rules of law.</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2. This provision shall not prejudice the power of the Court to decide a case </a:t>
            </a:r>
            <a:r>
              <a:rPr lang="en-US" i="1">
                <a:latin typeface="Georgia"/>
                <a:ea typeface="Georgia"/>
                <a:cs typeface="Georgia"/>
                <a:sym typeface="Georgia"/>
              </a:rPr>
              <a:t>ex aequo et bono</a:t>
            </a:r>
            <a:r>
              <a:rPr lang="en-US">
                <a:latin typeface="Georgia"/>
                <a:ea typeface="Georgia"/>
                <a:cs typeface="Georgia"/>
                <a:sym typeface="Georgia"/>
              </a:rPr>
              <a:t>, if the parties agree thereto.</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a:latin typeface="Georgia"/>
              <a:ea typeface="Georgia"/>
              <a:cs typeface="Georgia"/>
              <a:sym typeface="Georgia"/>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3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457200" lvl="0" indent="-331470" algn="ctr" rtl="0">
              <a:spcBef>
                <a:spcPts val="0"/>
              </a:spcBef>
              <a:spcAft>
                <a:spcPts val="0"/>
              </a:spcAft>
              <a:buSzPct val="40909"/>
              <a:buAutoNum type="alphaUcPeriod"/>
            </a:pPr>
            <a:r>
              <a:rPr lang="en-US"/>
              <a:t>INTERNATIONAL CONVENTIONS AND TREATIES</a:t>
            </a:r>
            <a:endParaRPr/>
          </a:p>
        </p:txBody>
      </p:sp>
      <p:sp>
        <p:nvSpPr>
          <p:cNvPr id="283" name="Google Shape;283;p3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40000"/>
          </a:bodyPr>
          <a:lstStyle/>
          <a:p>
            <a:pPr marL="0" lvl="0" indent="0" algn="l" rtl="0">
              <a:spcBef>
                <a:spcPts val="0"/>
              </a:spcBef>
              <a:spcAft>
                <a:spcPts val="0"/>
              </a:spcAft>
              <a:buNone/>
            </a:pPr>
            <a:endParaRPr b="1">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b="1">
                <a:latin typeface="Georgia"/>
                <a:ea typeface="Georgia"/>
                <a:cs typeface="Georgia"/>
                <a:sym typeface="Georgia"/>
              </a:rPr>
              <a:t> It is the most important source of international law because the reason that states  have found in this source a deliberate method by which to create binding international law</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b="1">
                <a:latin typeface="Georgia"/>
                <a:ea typeface="Georgia"/>
                <a:cs typeface="Georgia"/>
                <a:sym typeface="Georgia"/>
              </a:rPr>
              <a:t>O . Hudson- The convention is used in a general and inclusive sense and it apply to any treaty ,convention ,protocol ,agreement,regardless of its title or its forms</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                             It is the first and Important Source of International law.  There is no Legislative organ in the field of International Law, comparable to legislatures within the State, the enactments of which could bind all the States. The Contracting Parties may, however, establish an international organization by means of the treaty with authority to bind them by its resolutions or may even lay down rules for their mutual conduct. In this sense, Multilateral treaties are a feeble approach to International Character.</a:t>
            </a:r>
            <a:endParaRPr>
              <a:latin typeface="Georgia"/>
              <a:ea typeface="Georgia"/>
              <a:cs typeface="Georgia"/>
              <a:sym typeface="Georgia"/>
            </a:endParaRPr>
          </a:p>
          <a:p>
            <a:pPr marL="342900" lvl="0" indent="-246380" algn="l" rtl="0">
              <a:spcBef>
                <a:spcPts val="304"/>
              </a:spcBef>
              <a:spcAft>
                <a:spcPts val="0"/>
              </a:spcAft>
              <a:buClr>
                <a:schemeClr val="dk1"/>
              </a:buClr>
              <a:buSzPct val="100000"/>
              <a:buNone/>
            </a:pP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 Art 2 of  Vienna Convention on the Law of Treaty 1969, the codified law for contracting treaties, gives the definition, </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“A treaty is an agreement whereby two or more states establish or seek to establish a relationship between them governed by international law. However this  definition is narrow and does not seem to be correct .</a:t>
            </a:r>
            <a:endParaRPr>
              <a:latin typeface="Georgia"/>
              <a:ea typeface="Georgia"/>
              <a:cs typeface="Georgia"/>
              <a:sym typeface="Georgia"/>
            </a:endParaRPr>
          </a:p>
          <a:p>
            <a:pPr marL="342900" lvl="0" indent="-327660" algn="l" rtl="0">
              <a:spcBef>
                <a:spcPts val="304"/>
              </a:spcBef>
              <a:spcAft>
                <a:spcPts val="0"/>
              </a:spcAft>
              <a:buClr>
                <a:schemeClr val="dk1"/>
              </a:buClr>
              <a:buSzPct val="100000"/>
              <a:buFont typeface="Georgia"/>
              <a:buChar char="•"/>
            </a:pPr>
            <a:r>
              <a:rPr lang="en-US">
                <a:latin typeface="Georgia"/>
                <a:ea typeface="Georgia"/>
                <a:cs typeface="Georgia"/>
                <a:sym typeface="Georgia"/>
              </a:rPr>
              <a:t>Scwarzenberger -  Treaties are agreements  between subjects of international law creating binding obligation in international law.</a:t>
            </a:r>
            <a:endParaRPr>
              <a:latin typeface="Georgia"/>
              <a:ea typeface="Georgia"/>
              <a:cs typeface="Georgia"/>
              <a:sym typeface="Georgia"/>
            </a:endParaRPr>
          </a:p>
          <a:p>
            <a:pPr marL="342900" lvl="0" indent="-246380" algn="l" rtl="0">
              <a:spcBef>
                <a:spcPts val="304"/>
              </a:spcBef>
              <a:spcAft>
                <a:spcPts val="0"/>
              </a:spcAft>
              <a:buClr>
                <a:schemeClr val="dk1"/>
              </a:buClr>
              <a:buSzPct val="100000"/>
              <a:buNone/>
            </a:pP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3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TREATIES</a:t>
            </a:r>
            <a:endParaRPr/>
          </a:p>
        </p:txBody>
      </p:sp>
      <p:sp>
        <p:nvSpPr>
          <p:cNvPr id="289" name="Google Shape;289;p3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47500" lnSpcReduction="20000"/>
          </a:bodyPr>
          <a:lstStyle/>
          <a:p>
            <a:pPr marL="342900" lvl="0" indent="-342900" algn="l" rtl="0">
              <a:spcBef>
                <a:spcPts val="0"/>
              </a:spcBef>
              <a:spcAft>
                <a:spcPts val="0"/>
              </a:spcAft>
              <a:buClr>
                <a:schemeClr val="dk1"/>
              </a:buClr>
              <a:buSzPct val="100000"/>
              <a:buFont typeface="Georgia"/>
              <a:buChar char="•"/>
            </a:pPr>
            <a:r>
              <a:rPr lang="en-US">
                <a:latin typeface="Georgia"/>
                <a:ea typeface="Georgia"/>
                <a:cs typeface="Georgia"/>
                <a:sym typeface="Georgia"/>
              </a:rPr>
              <a:t>Treaties can be Divided Into </a:t>
            </a:r>
            <a:endParaRPr>
              <a:latin typeface="Georgia"/>
              <a:ea typeface="Georgia"/>
              <a:cs typeface="Georgia"/>
              <a:sym typeface="Georgia"/>
            </a:endParaRPr>
          </a:p>
          <a:p>
            <a:pPr marL="342900" lvl="0" indent="-342900" algn="l" rtl="0">
              <a:spcBef>
                <a:spcPts val="304"/>
              </a:spcBef>
              <a:spcAft>
                <a:spcPts val="0"/>
              </a:spcAft>
              <a:buClr>
                <a:srgbClr val="7030A0"/>
              </a:buClr>
              <a:buSzPct val="100000"/>
              <a:buFont typeface="Georgia"/>
              <a:buChar char="•"/>
            </a:pPr>
            <a:r>
              <a:rPr lang="en-US">
                <a:solidFill>
                  <a:srgbClr val="7030A0"/>
                </a:solidFill>
                <a:latin typeface="Georgia"/>
                <a:ea typeface="Georgia"/>
                <a:cs typeface="Georgia"/>
                <a:sym typeface="Georgia"/>
              </a:rPr>
              <a:t>1) Law Making Treaties and </a:t>
            </a:r>
            <a:endParaRPr>
              <a:latin typeface="Georgia"/>
              <a:ea typeface="Georgia"/>
              <a:cs typeface="Georgia"/>
              <a:sym typeface="Georgia"/>
            </a:endParaRPr>
          </a:p>
          <a:p>
            <a:pPr marL="342900" lvl="0" indent="-342900" algn="l" rtl="0">
              <a:spcBef>
                <a:spcPts val="304"/>
              </a:spcBef>
              <a:spcAft>
                <a:spcPts val="0"/>
              </a:spcAft>
              <a:buClr>
                <a:srgbClr val="7030A0"/>
              </a:buClr>
              <a:buSzPct val="100000"/>
              <a:buChar char="•"/>
            </a:pPr>
            <a:r>
              <a:rPr lang="en-US">
                <a:solidFill>
                  <a:srgbClr val="7030A0"/>
                </a:solidFill>
                <a:latin typeface="Georgia"/>
                <a:ea typeface="Georgia"/>
                <a:cs typeface="Georgia"/>
                <a:sym typeface="Georgia"/>
              </a:rPr>
              <a:t>2) Treaty Contracts</a:t>
            </a:r>
            <a:r>
              <a:rPr lang="en-US">
                <a:latin typeface="Georgia"/>
                <a:ea typeface="Georgia"/>
                <a:cs typeface="Georgia"/>
                <a:sym typeface="Georgia"/>
              </a:rPr>
              <a:t/>
            </a:r>
            <a:br>
              <a:rPr lang="en-US">
                <a:latin typeface="Georgia"/>
                <a:ea typeface="Georgia"/>
                <a:cs typeface="Georgia"/>
                <a:sym typeface="Georgia"/>
              </a:rPr>
            </a:br>
            <a:r>
              <a:rPr lang="en-US" b="1">
                <a:latin typeface="Georgia"/>
                <a:ea typeface="Georgia"/>
                <a:cs typeface="Georgia"/>
                <a:sym typeface="Georgia"/>
              </a:rPr>
              <a:t>1) Law making Treaty-</a:t>
            </a: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  Law making treaties are those treaties which are entered into by a large number of States. These are the direct source of International Law.The reason for development of law making treaties are customs which were proving to be inadequate and change circumstances.</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 Law making treaties may be divided into </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i) treaty giving the rule of Universal International Law. </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ii) Treaty giving general principles.</a:t>
            </a:r>
            <a:br>
              <a:rPr lang="en-US">
                <a:latin typeface="Georgia"/>
                <a:ea typeface="Georgia"/>
                <a:cs typeface="Georgia"/>
                <a:sym typeface="Georgia"/>
              </a:rPr>
            </a:b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  (i)  Treaty giving the rule of Universal International Law - These treaties are signed by a majority of the State. For Example United Nation Charter.</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 (ii) Treaty giving general principles - These treaties are entered into and signed by a large number of countries giving thereby general principles of International Like. Geneva Convention on Law of sea and Vienna Convention on Diplomatic Relations, 1961 Hague convention  1899 and 1907 are examples of such a treaty.</a:t>
            </a:r>
            <a:endParaRPr>
              <a:latin typeface="Georgia"/>
              <a:ea typeface="Georgia"/>
              <a:cs typeface="Georgia"/>
              <a:sym typeface="Georgia"/>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4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2. TREATY CONTRACTS</a:t>
            </a:r>
            <a:endParaRPr/>
          </a:p>
        </p:txBody>
      </p:sp>
      <p:sp>
        <p:nvSpPr>
          <p:cNvPr id="295" name="Google Shape;295;p4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0" lvl="0" indent="0" algn="l" rtl="0">
              <a:spcBef>
                <a:spcPts val="0"/>
              </a:spcBef>
              <a:spcAft>
                <a:spcPts val="0"/>
              </a:spcAft>
              <a:buNone/>
            </a:pPr>
            <a:r>
              <a:rPr lang="en-US" b="1">
                <a:latin typeface="Georgia"/>
                <a:ea typeface="Georgia"/>
                <a:cs typeface="Georgia"/>
                <a:sym typeface="Georgia"/>
              </a:rPr>
              <a:t>2) Treaty Contracts:</a:t>
            </a: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
            </a:r>
            <a:br>
              <a:rPr lang="en-US">
                <a:latin typeface="Georgia"/>
                <a:ea typeface="Georgia"/>
                <a:cs typeface="Georgia"/>
                <a:sym typeface="Georgia"/>
              </a:rPr>
            </a:br>
            <a:r>
              <a:rPr lang="en-US">
                <a:latin typeface="Georgia"/>
                <a:ea typeface="Georgia"/>
                <a:cs typeface="Georgia"/>
                <a:sym typeface="Georgia"/>
              </a:rPr>
              <a:t>                             These are the treaties which are entered into by two or more States. The provisions of such treaties are binding only on the parties to the treaty. Such type of treaties are also the source of International Law because they help in the development of customary rules of International Law.</a:t>
            </a:r>
            <a:endParaRPr>
              <a:latin typeface="Georgia"/>
              <a:ea typeface="Georgia"/>
              <a:cs typeface="Georgia"/>
              <a:sym typeface="Georgia"/>
            </a:endParaRPr>
          </a:p>
          <a:p>
            <a:pPr marL="342900" lvl="0" indent="-327660" algn="l" rtl="0">
              <a:spcBef>
                <a:spcPts val="448"/>
              </a:spcBef>
              <a:spcAft>
                <a:spcPts val="0"/>
              </a:spcAft>
              <a:buClr>
                <a:srgbClr val="7030A0"/>
              </a:buClr>
              <a:buSzPct val="100000"/>
              <a:buFont typeface="Georgia"/>
              <a:buChar char="•"/>
            </a:pPr>
            <a:r>
              <a:rPr lang="en-US">
                <a:solidFill>
                  <a:srgbClr val="7030A0"/>
                </a:solidFill>
                <a:latin typeface="Georgia"/>
                <a:ea typeface="Georgia"/>
                <a:cs typeface="Georgia"/>
                <a:sym typeface="Georgia"/>
              </a:rPr>
              <a:t>This may happen when a similar rule is incorporated in a number of treaty contracts.Beside this a treaty enter into by a few states is subsequently accepted by many other states as they  enter into similar treaties.</a:t>
            </a:r>
            <a:endParaRPr>
              <a:latin typeface="Georgia"/>
              <a:ea typeface="Georgia"/>
              <a:cs typeface="Georgia"/>
              <a:sym typeface="Georgia"/>
            </a:endParaRPr>
          </a:p>
          <a:p>
            <a:pPr marL="342900" lvl="0" indent="-327660" algn="l" rtl="0">
              <a:spcBef>
                <a:spcPts val="448"/>
              </a:spcBef>
              <a:spcAft>
                <a:spcPts val="0"/>
              </a:spcAft>
              <a:buClr>
                <a:srgbClr val="7030A0"/>
              </a:buClr>
              <a:buSzPct val="100000"/>
              <a:buFont typeface="Georgia"/>
              <a:buChar char="•"/>
            </a:pPr>
            <a:r>
              <a:rPr lang="en-US">
                <a:solidFill>
                  <a:srgbClr val="7030A0"/>
                </a:solidFill>
                <a:latin typeface="Georgia"/>
                <a:ea typeface="Georgia"/>
                <a:cs typeface="Georgia"/>
                <a:sym typeface="Georgia"/>
              </a:rPr>
              <a:t>A treaty may be of considerable  </a:t>
            </a:r>
            <a:r>
              <a:rPr lang="en-US">
                <a:solidFill>
                  <a:srgbClr val="FF0000"/>
                </a:solidFill>
                <a:latin typeface="Georgia"/>
                <a:ea typeface="Georgia"/>
                <a:cs typeface="Georgia"/>
                <a:sym typeface="Georgia"/>
              </a:rPr>
              <a:t>evidentiary value </a:t>
            </a:r>
            <a:r>
              <a:rPr lang="en-US">
                <a:solidFill>
                  <a:srgbClr val="7030A0"/>
                </a:solidFill>
                <a:latin typeface="Georgia"/>
                <a:ea typeface="Georgia"/>
                <a:cs typeface="Georgia"/>
                <a:sym typeface="Georgia"/>
              </a:rPr>
              <a:t>as to the existence of a rule which has crystallised into law by an independent process of developmnet.</a:t>
            </a:r>
            <a:r>
              <a:rPr lang="en-US">
                <a:latin typeface="Georgia"/>
                <a:ea typeface="Georgia"/>
                <a:cs typeface="Georgia"/>
                <a:sym typeface="Georgia"/>
              </a:rPr>
              <a:t/>
            </a:r>
            <a:br>
              <a:rPr lang="en-US">
                <a:latin typeface="Georgia"/>
                <a:ea typeface="Georgia"/>
                <a:cs typeface="Georgia"/>
                <a:sym typeface="Georgia"/>
              </a:rPr>
            </a:br>
            <a:endParaRPr>
              <a:latin typeface="Georgia"/>
              <a:ea typeface="Georgia"/>
              <a:cs typeface="Georgia"/>
              <a:sym typeface="Georgia"/>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4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sz="3200" b="1"/>
              <a:t>B. CUSTOMS</a:t>
            </a:r>
            <a:endParaRPr/>
          </a:p>
        </p:txBody>
      </p:sp>
      <p:sp>
        <p:nvSpPr>
          <p:cNvPr id="301" name="Google Shape;301;p4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7500" lnSpcReduction="20000"/>
          </a:bodyPr>
          <a:lstStyle/>
          <a:p>
            <a:pPr marL="342900" lvl="0" indent="0" algn="l" rtl="0">
              <a:spcBef>
                <a:spcPts val="0"/>
              </a:spcBef>
              <a:spcAft>
                <a:spcPts val="0"/>
              </a:spcAft>
              <a:buNone/>
            </a:pPr>
            <a:r>
              <a:rPr lang="en-US"/>
              <a:t/>
            </a:r>
            <a:br>
              <a:rPr lang="en-US"/>
            </a:br>
            <a:r>
              <a:rPr lang="en-US"/>
              <a:t/>
            </a:r>
            <a:br>
              <a:rPr lang="en-US"/>
            </a:br>
            <a:r>
              <a:rPr lang="en-US"/>
              <a:t/>
            </a:r>
            <a:br>
              <a:rPr lang="en-US"/>
            </a:br>
            <a:r>
              <a:rPr lang="en-US"/>
              <a:t>            Custom is the older and original Source of International Law. It is as such Second Important source of International Law. International Law Custom may mean a kind of qualified practice, by the existence of a corresponding legal obligation to act according to this practice, hence by the existence of the corresponding rule of International law.  The customs are evolved through the practices of and usages of the nation and their recognition by the community of nations. Customary rules are those rules which are practiced by most of the States by way of habit for a pretty long time.</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p4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CUSTOMS</a:t>
            </a:r>
            <a:endParaRPr/>
          </a:p>
        </p:txBody>
      </p:sp>
      <p:sp>
        <p:nvSpPr>
          <p:cNvPr id="307" name="Google Shape;307;p4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342900" lvl="0" indent="-327660" algn="l" rtl="0">
              <a:spcBef>
                <a:spcPts val="0"/>
              </a:spcBef>
              <a:spcAft>
                <a:spcPts val="0"/>
              </a:spcAft>
              <a:buClr>
                <a:schemeClr val="dk1"/>
              </a:buClr>
              <a:buSzPct val="100000"/>
              <a:buChar char="•"/>
            </a:pPr>
            <a:r>
              <a:rPr lang="en-US"/>
              <a:t> </a:t>
            </a:r>
            <a:r>
              <a:rPr lang="en-US" b="1">
                <a:latin typeface="Georgia"/>
                <a:ea typeface="Georgia"/>
                <a:cs typeface="Georgia"/>
                <a:sym typeface="Georgia"/>
              </a:rPr>
              <a:t>Formation of custom or Development</a:t>
            </a:r>
            <a:endParaRPr>
              <a:latin typeface="Georgia"/>
              <a:ea typeface="Georgia"/>
              <a:cs typeface="Georgia"/>
              <a:sym typeface="Georgia"/>
            </a:endParaRPr>
          </a:p>
          <a:p>
            <a:pPr marL="342900" lvl="0" indent="-327660" algn="l" rtl="0">
              <a:spcBef>
                <a:spcPts val="448"/>
              </a:spcBef>
              <a:spcAft>
                <a:spcPts val="0"/>
              </a:spcAft>
              <a:buClr>
                <a:srgbClr val="7030A0"/>
              </a:buClr>
              <a:buSzPct val="100000"/>
              <a:buFont typeface="Georgia"/>
              <a:buChar char="•"/>
            </a:pPr>
            <a:r>
              <a:rPr lang="en-US">
                <a:solidFill>
                  <a:srgbClr val="7030A0"/>
                </a:solidFill>
                <a:latin typeface="Georgia"/>
                <a:ea typeface="Georgia"/>
                <a:cs typeface="Georgia"/>
                <a:sym typeface="Georgia"/>
              </a:rPr>
              <a:t>1-Custom and Usage</a:t>
            </a:r>
            <a:endParaRPr b="1">
              <a:latin typeface="Georgia"/>
              <a:ea typeface="Georgia"/>
              <a:cs typeface="Georgia"/>
              <a:sym typeface="Georgia"/>
            </a:endParaRPr>
          </a:p>
          <a:p>
            <a:pPr marL="342900" lvl="0" indent="-327660" algn="l" rtl="0">
              <a:spcBef>
                <a:spcPts val="448"/>
              </a:spcBef>
              <a:spcAft>
                <a:spcPts val="0"/>
              </a:spcAft>
              <a:buClr>
                <a:srgbClr val="7030A0"/>
              </a:buClr>
              <a:buSzPct val="100000"/>
              <a:buFont typeface="Georgia"/>
              <a:buChar char="•"/>
            </a:pPr>
            <a:r>
              <a:rPr lang="en-US">
                <a:solidFill>
                  <a:srgbClr val="7030A0"/>
                </a:solidFill>
                <a:latin typeface="Georgia"/>
                <a:ea typeface="Georgia"/>
                <a:cs typeface="Georgia"/>
                <a:sym typeface="Georgia"/>
              </a:rPr>
              <a:t>Usage means those actions which are often repeated by the states. It is an international habit which has not yet received the force of law</a:t>
            </a:r>
            <a:r>
              <a:rPr lang="en-US">
                <a:latin typeface="Georgia"/>
                <a:ea typeface="Georgia"/>
                <a:cs typeface="Georgia"/>
                <a:sym typeface="Georgia"/>
              </a:rPr>
              <a:t>. </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 </a:t>
            </a:r>
            <a:r>
              <a:rPr lang="en-US">
                <a:solidFill>
                  <a:srgbClr val="FF0000"/>
                </a:solidFill>
                <a:latin typeface="Georgia"/>
                <a:ea typeface="Georgia"/>
                <a:cs typeface="Georgia"/>
                <a:sym typeface="Georgia"/>
              </a:rPr>
              <a:t>Usage represents the twilight zone of custom, Custom begins where usages ends- Stark</a:t>
            </a:r>
            <a:endParaRPr>
              <a:latin typeface="Georgia"/>
              <a:ea typeface="Georgia"/>
              <a:cs typeface="Georgia"/>
              <a:sym typeface="Georgia"/>
            </a:endParaRPr>
          </a:p>
          <a:p>
            <a:pPr marL="342900" lvl="0" indent="-200660" algn="l" rtl="0">
              <a:spcBef>
                <a:spcPts val="448"/>
              </a:spcBef>
              <a:spcAft>
                <a:spcPts val="0"/>
              </a:spcAft>
              <a:buClr>
                <a:schemeClr val="dk1"/>
              </a:buClr>
              <a:buSzPct val="100000"/>
              <a:buNone/>
            </a:pPr>
            <a:endParaRPr>
              <a:latin typeface="Georgia"/>
              <a:ea typeface="Georgia"/>
              <a:cs typeface="Georgia"/>
              <a:sym typeface="Georgia"/>
            </a:endParaRPr>
          </a:p>
          <a:p>
            <a:pPr marL="342900" lvl="0" indent="-327660" algn="l" rtl="0">
              <a:spcBef>
                <a:spcPts val="448"/>
              </a:spcBef>
              <a:spcAft>
                <a:spcPts val="0"/>
              </a:spcAft>
              <a:buClr>
                <a:srgbClr val="7030A0"/>
              </a:buClr>
              <a:buSzPct val="100000"/>
              <a:buFont typeface="Georgia"/>
              <a:buChar char="•"/>
            </a:pPr>
            <a:r>
              <a:rPr lang="en-US">
                <a:solidFill>
                  <a:srgbClr val="7030A0"/>
                </a:solidFill>
                <a:latin typeface="Georgia"/>
                <a:ea typeface="Georgia"/>
                <a:cs typeface="Georgia"/>
                <a:sym typeface="Georgia"/>
              </a:rPr>
              <a:t>Custom – emerges when a clear and continuous habit of doing certain action grows up under the aegis of the conviction that these  actions are right</a:t>
            </a:r>
            <a:r>
              <a:rPr lang="en-US">
                <a:latin typeface="Georgia"/>
                <a:ea typeface="Georgia"/>
                <a:cs typeface="Georgia"/>
                <a:sym typeface="Georgia"/>
              </a:rPr>
              <a:t>.</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 </a:t>
            </a:r>
            <a:r>
              <a:rPr lang="en-US">
                <a:solidFill>
                  <a:srgbClr val="FF0000"/>
                </a:solidFill>
                <a:latin typeface="Georgia"/>
                <a:ea typeface="Georgia"/>
                <a:cs typeface="Georgia"/>
                <a:sym typeface="Georgia"/>
              </a:rPr>
              <a:t>Custom is such a usage as has the force of law</a:t>
            </a:r>
            <a:r>
              <a:rPr lang="en-US">
                <a:latin typeface="Georgia"/>
                <a:ea typeface="Georgia"/>
                <a:cs typeface="Georgia"/>
                <a:sym typeface="Georgia"/>
              </a:rPr>
              <a:t>.</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Westlake – The line of conduct which the society has  consented to regrad as obligatory.</a:t>
            </a:r>
            <a:endParaRPr>
              <a:latin typeface="Georgia"/>
              <a:ea typeface="Georgia"/>
              <a:cs typeface="Georgia"/>
              <a:sym typeface="Georgia"/>
            </a:endParaRPr>
          </a:p>
          <a:p>
            <a:pPr marL="342900" lvl="0" indent="-200660" algn="l" rtl="0">
              <a:spcBef>
                <a:spcPts val="448"/>
              </a:spcBef>
              <a:spcAft>
                <a:spcPts val="0"/>
              </a:spcAft>
              <a:buClr>
                <a:schemeClr val="dk1"/>
              </a:buClr>
              <a:buSzPct val="100000"/>
              <a:buNone/>
            </a:pPr>
            <a:endParaRPr>
              <a:latin typeface="Georgia"/>
              <a:ea typeface="Georgia"/>
              <a:cs typeface="Georgia"/>
              <a:sym typeface="Georgia"/>
            </a:endParaRPr>
          </a:p>
          <a:p>
            <a:pPr marL="342900" lvl="0" indent="-200660" algn="l" rtl="0">
              <a:spcBef>
                <a:spcPts val="448"/>
              </a:spcBef>
              <a:spcAft>
                <a:spcPts val="0"/>
              </a:spcAft>
              <a:buClr>
                <a:schemeClr val="dk1"/>
              </a:buClr>
              <a:buSzPct val="100000"/>
              <a:buNone/>
            </a:pP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4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OPINO JURIS ET NECESSITATIS</a:t>
            </a:r>
            <a:endParaRPr/>
          </a:p>
        </p:txBody>
      </p:sp>
      <p:sp>
        <p:nvSpPr>
          <p:cNvPr id="313" name="Google Shape;313;p4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10000"/>
          </a:bodyPr>
          <a:lstStyle/>
          <a:p>
            <a:pPr marL="142240" lvl="0" indent="0" algn="l" rtl="0">
              <a:spcBef>
                <a:spcPts val="448"/>
              </a:spcBef>
              <a:spcAft>
                <a:spcPts val="0"/>
              </a:spcAft>
              <a:buClr>
                <a:schemeClr val="dk1"/>
              </a:buClr>
              <a:buSzPct val="100000"/>
              <a:buNone/>
            </a:pPr>
            <a:endParaRPr/>
          </a:p>
          <a:p>
            <a:pPr marL="342900" lvl="0" indent="-327660" algn="l" rtl="0">
              <a:spcBef>
                <a:spcPts val="448"/>
              </a:spcBef>
              <a:spcAft>
                <a:spcPts val="0"/>
              </a:spcAft>
              <a:buClr>
                <a:schemeClr val="dk1"/>
              </a:buClr>
              <a:buSzPct val="100000"/>
              <a:buChar char="•"/>
            </a:pPr>
            <a:r>
              <a:rPr lang="en-US"/>
              <a:t> </a:t>
            </a:r>
            <a:r>
              <a:rPr lang="en-US">
                <a:latin typeface="Georgia"/>
                <a:ea typeface="Georgia"/>
                <a:cs typeface="Georgia"/>
                <a:sym typeface="Georgia"/>
              </a:rPr>
              <a:t>Opinio juris essentially means that states must act in compliance with the norm not merely out of convenience, habit, coincidence, or political expediency, but rather out of a sense of legal obligation</a:t>
            </a:r>
            <a:endParaRPr>
              <a:latin typeface="Georgia"/>
              <a:ea typeface="Georgia"/>
              <a:cs typeface="Georgia"/>
              <a:sym typeface="Georgia"/>
            </a:endParaRPr>
          </a:p>
          <a:p>
            <a:pPr marL="342900" lvl="0" indent="-327660" algn="l" rtl="0">
              <a:spcBef>
                <a:spcPts val="448"/>
              </a:spcBef>
              <a:spcAft>
                <a:spcPts val="0"/>
              </a:spcAft>
              <a:buClr>
                <a:schemeClr val="dk1"/>
              </a:buClr>
              <a:buSzPct val="100000"/>
              <a:buFont typeface="Georgia"/>
              <a:buChar char="•"/>
            </a:pPr>
            <a:r>
              <a:rPr lang="en-US">
                <a:latin typeface="Georgia"/>
                <a:ea typeface="Georgia"/>
                <a:cs typeface="Georgia"/>
                <a:sym typeface="Georgia"/>
              </a:rPr>
              <a:t>In the North Sea Continental Shelf Cases, the Court examined  cases where States had delimited their boundaries using the equidistance method, after the Convention came into force. The court concluded, even if there were some State practice in favour of the equidistance principle the court could not deduct the necessary opinio juris. The North Sea Continental Shelf Cases confirmed that both </a:t>
            </a:r>
            <a:r>
              <a:rPr lang="en-US" u="sng">
                <a:latin typeface="Georgia"/>
                <a:ea typeface="Georgia"/>
                <a:cs typeface="Georgia"/>
                <a:sym typeface="Georgia"/>
              </a:rPr>
              <a:t>State practice </a:t>
            </a:r>
            <a:r>
              <a:rPr lang="en-US">
                <a:latin typeface="Georgia"/>
                <a:ea typeface="Georgia"/>
                <a:cs typeface="Georgia"/>
                <a:sym typeface="Georgia"/>
              </a:rPr>
              <a:t>(the objective element) and </a:t>
            </a:r>
            <a:r>
              <a:rPr lang="en-US" u="sng">
                <a:latin typeface="Georgia"/>
                <a:ea typeface="Georgia"/>
                <a:cs typeface="Georgia"/>
                <a:sym typeface="Georgia"/>
              </a:rPr>
              <a:t>opinio juris  </a:t>
            </a:r>
            <a:r>
              <a:rPr lang="en-US">
                <a:latin typeface="Georgia"/>
                <a:ea typeface="Georgia"/>
                <a:cs typeface="Georgia"/>
                <a:sym typeface="Georgia"/>
              </a:rPr>
              <a:t>(the subjective element i.e. legal obligation) are essential pre-requisites for the formation of a customary law rule.</a:t>
            </a:r>
            <a:endParaRPr>
              <a:latin typeface="Georgia"/>
              <a:ea typeface="Georgia"/>
              <a:cs typeface="Georgia"/>
              <a:sym typeface="Georgia"/>
            </a:endParaRPr>
          </a:p>
          <a:p>
            <a:pPr marL="342900" lvl="0" indent="-200660" algn="l" rtl="0">
              <a:spcBef>
                <a:spcPts val="448"/>
              </a:spcBef>
              <a:spcAft>
                <a:spcPts val="0"/>
              </a:spcAft>
              <a:buClr>
                <a:schemeClr val="dk1"/>
              </a:buClr>
              <a:buSzPct val="100000"/>
              <a:buNone/>
            </a:pPr>
            <a:endParaRPr>
              <a:latin typeface="Georgia"/>
              <a:ea typeface="Georgia"/>
              <a:cs typeface="Georgia"/>
              <a:sym typeface="Georgia"/>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4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CUSTOMS</a:t>
            </a:r>
            <a:endParaRPr/>
          </a:p>
        </p:txBody>
      </p:sp>
      <p:sp>
        <p:nvSpPr>
          <p:cNvPr id="319" name="Google Shape;319;p4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3200"/>
              <a:buChar char="•"/>
            </a:pPr>
            <a:r>
              <a:rPr lang="en-US"/>
              <a:t>2-Generation of customary rules by treaty</a:t>
            </a:r>
            <a:endParaRPr/>
          </a:p>
          <a:p>
            <a:pPr marL="342900" lvl="0" indent="-342900" algn="l" rtl="0">
              <a:spcBef>
                <a:spcPts val="640"/>
              </a:spcBef>
              <a:spcAft>
                <a:spcPts val="0"/>
              </a:spcAft>
              <a:buClr>
                <a:schemeClr val="dk1"/>
              </a:buClr>
              <a:buSzPts val="3200"/>
              <a:buChar char="•"/>
            </a:pPr>
            <a:r>
              <a:rPr lang="en-US" b="1"/>
              <a:t>North Sea Continental Shelf Cases</a:t>
            </a:r>
            <a:endParaRPr/>
          </a:p>
          <a:p>
            <a:pPr marL="342900" lvl="0" indent="-139700" algn="l" rtl="0">
              <a:spcBef>
                <a:spcPts val="640"/>
              </a:spcBef>
              <a:spcAft>
                <a:spcPts val="0"/>
              </a:spcAft>
              <a:buClr>
                <a:schemeClr val="dk1"/>
              </a:buClr>
              <a:buSzPts val="32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THROUGH LENS OF PROMINENENT FIGURES</a:t>
            </a:r>
            <a:endParaRPr/>
          </a:p>
        </p:txBody>
      </p:sp>
      <p:sp>
        <p:nvSpPr>
          <p:cNvPr id="108" name="Google Shape;108;p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342900" lvl="0" indent="-342900" algn="l" rtl="0">
              <a:spcBef>
                <a:spcPts val="0"/>
              </a:spcBef>
              <a:spcAft>
                <a:spcPts val="0"/>
              </a:spcAft>
              <a:buClr>
                <a:schemeClr val="dk1"/>
              </a:buClr>
              <a:buSzPct val="100000"/>
              <a:buFont typeface="Georgia"/>
              <a:buChar char="•"/>
            </a:pPr>
            <a:r>
              <a:rPr lang="en-US">
                <a:latin typeface="Georgia"/>
                <a:ea typeface="Georgia"/>
                <a:cs typeface="Georgia"/>
                <a:sym typeface="Georgia"/>
              </a:rPr>
              <a:t>As per Torsten Gihl, “The term International Law means the body of rules of law, which apply within the International Community or society of States.”</a:t>
            </a:r>
            <a:endParaRPr>
              <a:latin typeface="Georgia"/>
              <a:ea typeface="Georgia"/>
              <a:cs typeface="Georgia"/>
              <a:sym typeface="Georgia"/>
            </a:endParaRPr>
          </a:p>
          <a:p>
            <a:pPr marL="342900" lvl="0" indent="-342900" algn="l" rtl="0">
              <a:spcBef>
                <a:spcPts val="400"/>
              </a:spcBef>
              <a:spcAft>
                <a:spcPts val="0"/>
              </a:spcAft>
              <a:buClr>
                <a:schemeClr val="dk1"/>
              </a:buClr>
              <a:buSzPct val="100000"/>
              <a:buFont typeface="Georgia"/>
              <a:buChar char="•"/>
            </a:pPr>
            <a:r>
              <a:rPr lang="en-US">
                <a:latin typeface="Georgia"/>
                <a:ea typeface="Georgia"/>
                <a:cs typeface="Georgia"/>
                <a:sym typeface="Georgia"/>
              </a:rPr>
              <a:t>As per J.L. Brierly, “The Law of Nations or International Law may be defined as the body of rules and principles of action, which are binding upon civilized states in their relations with one another.”</a:t>
            </a:r>
            <a:endParaRPr>
              <a:latin typeface="Georgia"/>
              <a:ea typeface="Georgia"/>
              <a:cs typeface="Georgia"/>
              <a:sym typeface="Georgia"/>
            </a:endParaRPr>
          </a:p>
          <a:p>
            <a:pPr marL="342900" lvl="0" indent="-342900" algn="l" rtl="0">
              <a:spcBef>
                <a:spcPts val="400"/>
              </a:spcBef>
              <a:spcAft>
                <a:spcPts val="0"/>
              </a:spcAft>
              <a:buClr>
                <a:schemeClr val="dk1"/>
              </a:buClr>
              <a:buSzPct val="100000"/>
              <a:buFont typeface="Georgia"/>
              <a:buChar char="•"/>
            </a:pPr>
            <a:r>
              <a:rPr lang="en-US">
                <a:latin typeface="Georgia"/>
                <a:ea typeface="Georgia"/>
                <a:cs typeface="Georgia"/>
                <a:sym typeface="Georgia"/>
              </a:rPr>
              <a:t>Gray said, “International law or the Law of Nations is the name of a body of rules which according to their usual definitions regulate the conduct of states in their intercourse with each other.”</a:t>
            </a:r>
            <a:endParaRPr>
              <a:latin typeface="Georgia"/>
              <a:ea typeface="Georgia"/>
              <a:cs typeface="Georgia"/>
              <a:sym typeface="Georgia"/>
            </a:endParaRPr>
          </a:p>
          <a:p>
            <a:pPr marL="342900" lvl="0" indent="-342900" algn="l" rtl="0">
              <a:spcBef>
                <a:spcPts val="400"/>
              </a:spcBef>
              <a:spcAft>
                <a:spcPts val="0"/>
              </a:spcAft>
              <a:buClr>
                <a:schemeClr val="dk1"/>
              </a:buClr>
              <a:buSzPct val="100000"/>
              <a:buFont typeface="Georgia"/>
              <a:buChar char="•"/>
            </a:pPr>
            <a:r>
              <a:rPr lang="en-US">
                <a:latin typeface="Georgia"/>
                <a:ea typeface="Georgia"/>
                <a:cs typeface="Georgia"/>
                <a:sym typeface="Georgia"/>
              </a:rPr>
              <a:t>In Queen v. Keyn (1876), Lord Coleridge, C.J., defined International law as “The law of nations is that collection of usages which civilized States have agreed to observe in their dealings with one another.”</a:t>
            </a:r>
            <a:endParaRPr>
              <a:latin typeface="Georgia"/>
              <a:ea typeface="Georgia"/>
              <a:cs typeface="Georgia"/>
              <a:sym typeface="Georgia"/>
            </a:endParaRPr>
          </a:p>
          <a:p>
            <a:pPr marL="342900" lvl="0" indent="-342900" algn="l" rtl="0">
              <a:spcBef>
                <a:spcPts val="400"/>
              </a:spcBef>
              <a:spcAft>
                <a:spcPts val="0"/>
              </a:spcAft>
              <a:buClr>
                <a:schemeClr val="dk1"/>
              </a:buClr>
              <a:buSzPct val="100000"/>
              <a:buChar char="•"/>
            </a:pPr>
            <a:r>
              <a:rPr lang="en-US">
                <a:latin typeface="Georgia"/>
                <a:ea typeface="Georgia"/>
                <a:cs typeface="Georgia"/>
                <a:sym typeface="Georgia"/>
              </a:rPr>
              <a:t>Schwarzenberger: International law is </a:t>
            </a:r>
            <a:r>
              <a:rPr lang="en-US" b="1">
                <a:latin typeface="Georgia"/>
                <a:ea typeface="Georgia"/>
                <a:cs typeface="Georgia"/>
                <a:sym typeface="Georgia"/>
              </a:rPr>
              <a:t>the body of legal rules which apply between sovereign States and such other entities as have been granted international personality</a:t>
            </a:r>
            <a:r>
              <a:rPr lang="en-US">
                <a:latin typeface="Georgia"/>
                <a:ea typeface="Georgia"/>
                <a:cs typeface="Georgia"/>
                <a:sym typeface="Georgia"/>
              </a:rPr>
              <a:t>.</a:t>
            </a:r>
            <a:endParaRPr>
              <a:latin typeface="Georgia"/>
              <a:ea typeface="Georgia"/>
              <a:cs typeface="Georgia"/>
              <a:sym typeface="Georgia"/>
            </a:endParaRPr>
          </a:p>
          <a:p>
            <a:pPr marL="342900" lvl="0" indent="-215900" algn="l" rtl="0">
              <a:spcBef>
                <a:spcPts val="400"/>
              </a:spcBef>
              <a:spcAft>
                <a:spcPts val="0"/>
              </a:spcAft>
              <a:buClr>
                <a:schemeClr val="dk1"/>
              </a:buClr>
              <a:buSzPct val="100000"/>
              <a:buNone/>
            </a:pPr>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4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2. GENERATION OF CUSTOMARY RULES BY TREATIES</a:t>
            </a:r>
            <a:endParaRPr/>
          </a:p>
        </p:txBody>
      </p:sp>
      <p:sp>
        <p:nvSpPr>
          <p:cNvPr id="325" name="Google Shape;325;p47"/>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20000"/>
          </a:bodyPr>
          <a:lstStyle/>
          <a:p>
            <a:pPr marL="342900" lvl="0" indent="-231140" algn="l" rtl="0">
              <a:spcBef>
                <a:spcPts val="0"/>
              </a:spcBef>
              <a:spcAft>
                <a:spcPts val="0"/>
              </a:spcAft>
              <a:buClr>
                <a:schemeClr val="dk1"/>
              </a:buClr>
              <a:buSzPct val="100000"/>
              <a:buNone/>
            </a:pPr>
            <a:endParaRPr/>
          </a:p>
          <a:p>
            <a:pPr marL="342900" lvl="0" indent="-342900" algn="l" rtl="0">
              <a:spcBef>
                <a:spcPts val="352"/>
              </a:spcBef>
              <a:spcAft>
                <a:spcPts val="0"/>
              </a:spcAft>
              <a:buClr>
                <a:schemeClr val="dk1"/>
              </a:buClr>
              <a:buSzPct val="100000"/>
              <a:buChar char="•"/>
            </a:pPr>
            <a:r>
              <a:rPr lang="en-US"/>
              <a:t>2</a:t>
            </a:r>
            <a:r>
              <a:rPr lang="en-US">
                <a:latin typeface="Georgia"/>
                <a:ea typeface="Georgia"/>
                <a:cs typeface="Georgia"/>
                <a:sym typeface="Georgia"/>
              </a:rPr>
              <a:t>-Generation of customary rules by treaty</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b="1">
                <a:latin typeface="Georgia"/>
                <a:ea typeface="Georgia"/>
                <a:cs typeface="Georgia"/>
                <a:sym typeface="Georgia"/>
              </a:rPr>
              <a:t>North Sea Continental Shelf Cases(1969) ICJ</a:t>
            </a:r>
            <a:endParaRPr>
              <a:latin typeface="Georgia"/>
              <a:ea typeface="Georgia"/>
              <a:cs typeface="Georgia"/>
              <a:sym typeface="Georgia"/>
            </a:endParaRPr>
          </a:p>
          <a:p>
            <a:pPr marL="342900" lvl="0" indent="-231140" algn="l" rtl="0">
              <a:spcBef>
                <a:spcPts val="352"/>
              </a:spcBef>
              <a:spcAft>
                <a:spcPts val="0"/>
              </a:spcAft>
              <a:buClr>
                <a:schemeClr val="dk1"/>
              </a:buClr>
              <a:buSzPct val="100000"/>
              <a:buNone/>
            </a:pP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The dispute, which was submitted to the Court on 20 February 1967, related to the delimitation of the continental shelf between the Federal Republic of Germany and Denmark on the one hand, and between the Federal Republic of Germany and the Netherlands on the other. The Parties asked the Court to state the principles and rules of international law applicable, and undertook thereafter to carry out the delimitations on that basis.</a:t>
            </a:r>
            <a:endParaRPr>
              <a:latin typeface="Georgia"/>
              <a:ea typeface="Georgia"/>
              <a:cs typeface="Georgia"/>
              <a:sym typeface="Georgia"/>
            </a:endParaRPr>
          </a:p>
          <a:p>
            <a:pPr marL="342900" lvl="0" indent="-342900" algn="l" rtl="0">
              <a:spcBef>
                <a:spcPts val="352"/>
              </a:spcBef>
              <a:spcAft>
                <a:spcPts val="0"/>
              </a:spcAft>
              <a:buClr>
                <a:schemeClr val="dk1"/>
              </a:buClr>
              <a:buSzPct val="100000"/>
              <a:buFont typeface="Georgia"/>
              <a:buChar char="•"/>
            </a:pPr>
            <a:r>
              <a:rPr lang="en-US">
                <a:latin typeface="Georgia"/>
                <a:ea typeface="Georgia"/>
                <a:cs typeface="Georgia"/>
                <a:sym typeface="Georgia"/>
              </a:rPr>
              <a:t>The world court observed that</a:t>
            </a:r>
            <a:endParaRPr>
              <a:latin typeface="Georgia"/>
              <a:ea typeface="Georgia"/>
              <a:cs typeface="Georgia"/>
              <a:sym typeface="Georgia"/>
            </a:endParaRPr>
          </a:p>
          <a:p>
            <a:pPr marL="342900" lvl="0" indent="-342900" algn="l" rtl="0">
              <a:spcBef>
                <a:spcPts val="352"/>
              </a:spcBef>
              <a:spcAft>
                <a:spcPts val="0"/>
              </a:spcAft>
              <a:buClr>
                <a:srgbClr val="FF0000"/>
              </a:buClr>
              <a:buSzPct val="100000"/>
              <a:buFont typeface="Georgia"/>
              <a:buChar char="•"/>
            </a:pPr>
            <a:r>
              <a:rPr lang="en-US">
                <a:solidFill>
                  <a:srgbClr val="FF0000"/>
                </a:solidFill>
                <a:latin typeface="Georgia"/>
                <a:ea typeface="Georgia"/>
                <a:cs typeface="Georgia"/>
                <a:sym typeface="Georgia"/>
              </a:rPr>
              <a:t>A  treaty provision can only generate  customary international law ,but only when the provision concerned is of fundamental norm creating  character such as could be regarded as forming the basis of a general  rule of law</a:t>
            </a:r>
            <a:endParaRPr>
              <a:latin typeface="Georgia"/>
              <a:ea typeface="Georgia"/>
              <a:cs typeface="Georgia"/>
              <a:sym typeface="Georgia"/>
            </a:endParaRPr>
          </a:p>
          <a:p>
            <a:pPr marL="342900" lvl="0" indent="-342900" algn="l" rtl="0">
              <a:spcBef>
                <a:spcPts val="352"/>
              </a:spcBef>
              <a:spcAft>
                <a:spcPts val="0"/>
              </a:spcAft>
              <a:buClr>
                <a:srgbClr val="FF0000"/>
              </a:buClr>
              <a:buSzPct val="100000"/>
              <a:buFont typeface="Georgia"/>
              <a:buChar char="•"/>
            </a:pPr>
            <a:r>
              <a:rPr lang="en-US">
                <a:solidFill>
                  <a:srgbClr val="FF0000"/>
                </a:solidFill>
                <a:latin typeface="Georgia"/>
                <a:ea typeface="Georgia"/>
                <a:cs typeface="Georgia"/>
                <a:sym typeface="Georgia"/>
              </a:rPr>
              <a:t>Art 6 is of convention which lays down equidistance principle was not intended to be of a norm creating character.</a:t>
            </a:r>
            <a:endParaRPr>
              <a:latin typeface="Georgia"/>
              <a:ea typeface="Georgia"/>
              <a:cs typeface="Georgia"/>
              <a:sym typeface="Georgia"/>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p4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COURT’S INSTANCE</a:t>
            </a:r>
            <a:endParaRPr/>
          </a:p>
        </p:txBody>
      </p:sp>
      <p:sp>
        <p:nvSpPr>
          <p:cNvPr id="331" name="Google Shape;331;p4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10000"/>
          </a:bodyPr>
          <a:lstStyle/>
          <a:p>
            <a:pPr marL="342900" lvl="0" indent="-327660" algn="l" rtl="0">
              <a:spcBef>
                <a:spcPts val="0"/>
              </a:spcBef>
              <a:spcAft>
                <a:spcPts val="0"/>
              </a:spcAft>
              <a:buClr>
                <a:schemeClr val="dk1"/>
              </a:buClr>
              <a:buSzPct val="100000"/>
              <a:buFont typeface="Georgia"/>
              <a:buChar char="•"/>
            </a:pPr>
            <a:r>
              <a:rPr lang="en-US">
                <a:latin typeface="Georgia"/>
                <a:ea typeface="Georgia"/>
                <a:cs typeface="Georgia"/>
                <a:sym typeface="Georgia"/>
              </a:rPr>
              <a:t>The Court rejected the contention of Denmark and the Netherlands to the effect that the delimitations in question had to be carried out in accordance with the principle of equidistance as defined in Article 6 of the 1958 Geneva Convention on the Continental Shelf, holding:</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 - that the Federal Republic, which had not ratified the Convention, was not legally bound by the provisions of Article 6;</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 - that the equidistance principle was not a necessary consequence of the general concept of continental shelf rights, and was not a rule of customary international law.</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a:latin typeface="Georgia"/>
                <a:ea typeface="Georgia"/>
                <a:cs typeface="Georgia"/>
                <a:sym typeface="Georgia"/>
              </a:rPr>
              <a:t>The Court also rejected the contentions of the Federal Republic in so far as these sought acceptance of the principle of an apportionment of the continental shelf into just and equitable shares. It held that each Party had an original right to those areas of the continental shelf which constituted the natural prolongation of its land territory into and under the sea. It was not a question of apportioning or sharing out those areas, but of delimiting them.</a:t>
            </a:r>
            <a:endParaRPr>
              <a:latin typeface="Georgia"/>
              <a:ea typeface="Georgia"/>
              <a:cs typeface="Georgia"/>
              <a:sym typeface="Georgia"/>
            </a:endParaRPr>
          </a:p>
          <a:p>
            <a:pPr marL="342900" lvl="0" indent="-215900" algn="l" rtl="0">
              <a:spcBef>
                <a:spcPts val="400"/>
              </a:spcBef>
              <a:spcAft>
                <a:spcPts val="0"/>
              </a:spcAft>
              <a:buClr>
                <a:schemeClr val="dk1"/>
              </a:buClr>
              <a:buSzPct val="100000"/>
              <a:buNone/>
            </a:pPr>
            <a:endParaRPr>
              <a:latin typeface="Georgia"/>
              <a:ea typeface="Georgia"/>
              <a:cs typeface="Georgia"/>
              <a:sym typeface="Georgia"/>
            </a:endParaRPr>
          </a:p>
          <a:p>
            <a:pPr marL="342900" lvl="0" indent="-215900" algn="l" rtl="0">
              <a:spcBef>
                <a:spcPts val="400"/>
              </a:spcBef>
              <a:spcAft>
                <a:spcPts val="0"/>
              </a:spcAft>
              <a:buClr>
                <a:schemeClr val="dk1"/>
              </a:buClr>
              <a:buSzPct val="100000"/>
              <a:buNone/>
            </a:pP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4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Essential Ingredients of a Custom</a:t>
            </a:r>
            <a:br>
              <a:rPr lang="en-US"/>
            </a:br>
            <a:endParaRPr/>
          </a:p>
        </p:txBody>
      </p:sp>
      <p:sp>
        <p:nvSpPr>
          <p:cNvPr id="337" name="Google Shape;337;p4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47500" lnSpcReduction="20000"/>
          </a:bodyPr>
          <a:lstStyle/>
          <a:p>
            <a:pPr marL="342900" lvl="0" indent="-342900" algn="l" rtl="0">
              <a:spcBef>
                <a:spcPts val="0"/>
              </a:spcBef>
              <a:spcAft>
                <a:spcPts val="0"/>
              </a:spcAft>
              <a:buClr>
                <a:srgbClr val="7030A0"/>
              </a:buClr>
              <a:buSzPct val="100000"/>
              <a:buChar char="•"/>
            </a:pPr>
            <a:r>
              <a:rPr lang="en-US">
                <a:solidFill>
                  <a:srgbClr val="7030A0"/>
                </a:solidFill>
              </a:rPr>
              <a:t>Long duration </a:t>
            </a:r>
            <a:r>
              <a:rPr lang="en-US"/>
              <a:t>–   in </a:t>
            </a:r>
            <a:r>
              <a:rPr lang="en-US" b="1"/>
              <a:t>North Sea Continental Shelf Case the world court held that</a:t>
            </a:r>
            <a:r>
              <a:rPr lang="en-US"/>
              <a:t> the passage of only a short period is not necessarily a bar to the formation of a new customary international law.</a:t>
            </a:r>
            <a:endParaRPr/>
          </a:p>
          <a:p>
            <a:pPr marL="342900" lvl="0" indent="-342900" algn="l" rtl="0">
              <a:spcBef>
                <a:spcPts val="304"/>
              </a:spcBef>
              <a:spcAft>
                <a:spcPts val="0"/>
              </a:spcAft>
              <a:buClr>
                <a:srgbClr val="7030A0"/>
              </a:buClr>
              <a:buSzPct val="100000"/>
              <a:buChar char="•"/>
            </a:pPr>
            <a:r>
              <a:rPr lang="en-US">
                <a:solidFill>
                  <a:srgbClr val="7030A0"/>
                </a:solidFill>
              </a:rPr>
              <a:t>Uniformity and consistency</a:t>
            </a:r>
            <a:r>
              <a:rPr lang="en-US"/>
              <a:t>– Asylum case ICJ 1950</a:t>
            </a:r>
            <a:endParaRPr/>
          </a:p>
          <a:p>
            <a:pPr marL="342900" lvl="0" indent="-342900" algn="l" rtl="0">
              <a:spcBef>
                <a:spcPts val="304"/>
              </a:spcBef>
              <a:spcAft>
                <a:spcPts val="0"/>
              </a:spcAft>
              <a:buClr>
                <a:srgbClr val="C00000"/>
              </a:buClr>
              <a:buSzPct val="100000"/>
              <a:buChar char="•"/>
            </a:pPr>
            <a:r>
              <a:rPr lang="en-US">
                <a:solidFill>
                  <a:srgbClr val="C00000"/>
                </a:solidFill>
              </a:rPr>
              <a:t>Columbia gave asylum to a rebel  Peruvian  Political leader Hays de la Torre in its Embassy in Peru. the Colombian Ambassador  requested Peru government to allow rebel leader , to leave the country.  Government of Peru refused. Colombia based his claim, according to the Convention in force Bolivarian Agreement of 1911 on Extradition, the Havana Convention of 1928 on Asylum, the Montevideo Convention of 1933 on Political Asylum  for the of purposes of the asylum. The court observed that Colombia had not proved the existence, either regionally or locally, of a constant and uniform practice of unilateral qualification as a right of the State of refuge and an obligation upon the territorial State. It therefore followed that Colombia, as the State granting asylum, was not competent to qualify the nature of the offence by a unilateral and definitive decision binding on Peru</a:t>
            </a:r>
            <a:endParaRPr/>
          </a:p>
          <a:p>
            <a:pPr marL="342900" lvl="0" indent="-342900" algn="l" rtl="0">
              <a:spcBef>
                <a:spcPts val="304"/>
              </a:spcBef>
              <a:spcAft>
                <a:spcPts val="0"/>
              </a:spcAft>
              <a:buClr>
                <a:srgbClr val="7030A0"/>
              </a:buClr>
              <a:buSzPct val="100000"/>
              <a:buChar char="•"/>
            </a:pPr>
            <a:r>
              <a:rPr lang="en-US">
                <a:solidFill>
                  <a:srgbClr val="7030A0"/>
                </a:solidFill>
              </a:rPr>
              <a:t>Generality of Practice- </a:t>
            </a:r>
            <a:r>
              <a:rPr lang="en-US"/>
              <a:t>west rand gold mining company case- it was held that a valid international custom should be proved by satisfactory evidence that the custom is of such nature that it has received  general consent of states and no civilized state shall oppose it.</a:t>
            </a:r>
            <a:endParaRPr/>
          </a:p>
          <a:p>
            <a:pPr marL="342900" lvl="0" indent="-342900" algn="l" rtl="0">
              <a:spcBef>
                <a:spcPts val="304"/>
              </a:spcBef>
              <a:spcAft>
                <a:spcPts val="0"/>
              </a:spcAft>
              <a:buClr>
                <a:srgbClr val="7030A0"/>
              </a:buClr>
              <a:buSzPct val="100000"/>
              <a:buChar char="•"/>
            </a:pPr>
            <a:r>
              <a:rPr lang="en-US" b="1">
                <a:solidFill>
                  <a:srgbClr val="7030A0"/>
                </a:solidFill>
              </a:rPr>
              <a:t>opino juris et necessitatis- </a:t>
            </a:r>
            <a:r>
              <a:rPr lang="en-US" b="1"/>
              <a:t>North Sea Continental Shelf Case </a:t>
            </a:r>
            <a:endParaRPr/>
          </a:p>
          <a:p>
            <a:pPr marL="342900" lvl="0" indent="-246380" algn="l" rtl="0">
              <a:spcBef>
                <a:spcPts val="304"/>
              </a:spcBef>
              <a:spcAft>
                <a:spcPts val="0"/>
              </a:spcAft>
              <a:buClr>
                <a:schemeClr val="dk1"/>
              </a:buClr>
              <a:buSzPct val="100000"/>
              <a:buNone/>
            </a:pPr>
            <a:endParaRPr/>
          </a:p>
          <a:p>
            <a:pPr marL="342900" lvl="0" indent="-246380" algn="l" rtl="0">
              <a:spcBef>
                <a:spcPts val="304"/>
              </a:spcBef>
              <a:spcAft>
                <a:spcPts val="0"/>
              </a:spcAft>
              <a:buClr>
                <a:schemeClr val="dk1"/>
              </a:buClr>
              <a:buSzPct val="100000"/>
              <a:buNone/>
            </a:pPr>
            <a:endParaRPr/>
          </a:p>
          <a:p>
            <a:pPr marL="342900" lvl="0" indent="-246380" algn="l" rtl="0">
              <a:spcBef>
                <a:spcPts val="304"/>
              </a:spcBef>
              <a:spcAft>
                <a:spcPts val="0"/>
              </a:spcAft>
              <a:buClr>
                <a:schemeClr val="dk1"/>
              </a:buClr>
              <a:buSzPct val="100000"/>
              <a:buNone/>
            </a:pPr>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5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Application of international custom is very difficult</a:t>
            </a:r>
            <a:endParaRPr/>
          </a:p>
        </p:txBody>
      </p:sp>
      <p:sp>
        <p:nvSpPr>
          <p:cNvPr id="343" name="Google Shape;343;p5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3200"/>
              <a:buChar char="•"/>
            </a:pPr>
            <a:r>
              <a:rPr lang="en-US" b="1"/>
              <a:t>North Sea Continental Shelf Case</a:t>
            </a:r>
            <a:endParaRPr/>
          </a:p>
          <a:p>
            <a:pPr marL="342900" lvl="0" indent="-342900" algn="l" rtl="0">
              <a:spcBef>
                <a:spcPts val="640"/>
              </a:spcBef>
              <a:spcAft>
                <a:spcPts val="0"/>
              </a:spcAft>
              <a:buClr>
                <a:schemeClr val="dk1"/>
              </a:buClr>
              <a:buSzPts val="3200"/>
              <a:buChar char="•"/>
            </a:pPr>
            <a:r>
              <a:rPr lang="en-US" b="1"/>
              <a:t>Asylum case</a:t>
            </a:r>
            <a:endParaRPr/>
          </a:p>
          <a:p>
            <a:pPr marL="342900" lvl="0" indent="-342900" algn="l" rtl="0">
              <a:spcBef>
                <a:spcPts val="640"/>
              </a:spcBef>
              <a:spcAft>
                <a:spcPts val="0"/>
              </a:spcAft>
              <a:buClr>
                <a:schemeClr val="dk1"/>
              </a:buClr>
              <a:buSzPts val="3200"/>
              <a:buChar char="•"/>
            </a:pPr>
            <a:r>
              <a:rPr lang="en-US" b="1"/>
              <a:t>Right to passage case ICJ (1960)</a:t>
            </a:r>
            <a:endParaRPr/>
          </a:p>
          <a:p>
            <a:pPr marL="342900" lvl="0" indent="-342900" algn="l" rtl="0">
              <a:spcBef>
                <a:spcPts val="640"/>
              </a:spcBef>
              <a:spcAft>
                <a:spcPts val="0"/>
              </a:spcAft>
              <a:buClr>
                <a:schemeClr val="dk1"/>
              </a:buClr>
              <a:buSzPts val="3200"/>
              <a:buChar char="•"/>
            </a:pPr>
            <a:r>
              <a:rPr lang="en-US" b="1"/>
              <a:t>S.S. lotus case (1927) PCIJ</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5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THE LOTUS CASE</a:t>
            </a:r>
            <a:endParaRPr/>
          </a:p>
        </p:txBody>
      </p:sp>
      <p:pic>
        <p:nvPicPr>
          <p:cNvPr id="349" name="Google Shape;349;p51"/>
          <p:cNvPicPr preferRelativeResize="0">
            <a:picLocks noGrp="1"/>
          </p:cNvPicPr>
          <p:nvPr>
            <p:ph type="body" idx="1"/>
          </p:nvPr>
        </p:nvPicPr>
        <p:blipFill rotWithShape="1">
          <a:blip r:embed="rId3">
            <a:alphaModFix/>
          </a:blip>
          <a:srcRect/>
          <a:stretch/>
        </p:blipFill>
        <p:spPr>
          <a:xfrm>
            <a:off x="1743273" y="1600200"/>
            <a:ext cx="5657454" cy="4525963"/>
          </a:xfrm>
          <a:prstGeom prst="rect">
            <a:avLst/>
          </a:prstGeom>
          <a:noFill/>
          <a:ln>
            <a:noFill/>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5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THE LOTUS CASE</a:t>
            </a:r>
            <a:endParaRPr/>
          </a:p>
        </p:txBody>
      </p:sp>
      <p:sp>
        <p:nvSpPr>
          <p:cNvPr id="355" name="Google Shape;355;p5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55000" lnSpcReduction="10000"/>
          </a:bodyPr>
          <a:lstStyle/>
          <a:p>
            <a:pPr marL="342900" lvl="0" indent="-327660" algn="l" rtl="0">
              <a:spcBef>
                <a:spcPts val="0"/>
              </a:spcBef>
              <a:spcAft>
                <a:spcPts val="0"/>
              </a:spcAft>
              <a:buClr>
                <a:schemeClr val="dk1"/>
              </a:buClr>
              <a:buSzPct val="100000"/>
              <a:buChar char="•"/>
            </a:pPr>
            <a:r>
              <a:rPr lang="en-US">
                <a:latin typeface="Georgia"/>
                <a:ea typeface="Georgia"/>
                <a:cs typeface="Georgia"/>
                <a:sym typeface="Georgia"/>
              </a:rPr>
              <a:t>The </a:t>
            </a:r>
            <a:r>
              <a:rPr lang="en-US" b="1" i="1">
                <a:latin typeface="Georgia"/>
                <a:ea typeface="Georgia"/>
                <a:cs typeface="Georgia"/>
                <a:sym typeface="Georgia"/>
              </a:rPr>
              <a:t>Lotus</a:t>
            </a:r>
            <a:r>
              <a:rPr lang="en-US" b="1">
                <a:latin typeface="Georgia"/>
                <a:ea typeface="Georgia"/>
                <a:cs typeface="Georgia"/>
                <a:sym typeface="Georgia"/>
              </a:rPr>
              <a:t> case</a:t>
            </a:r>
            <a:r>
              <a:rPr lang="en-US">
                <a:latin typeface="Georgia"/>
                <a:ea typeface="Georgia"/>
                <a:cs typeface="Georgia"/>
                <a:sym typeface="Georgia"/>
              </a:rPr>
              <a:t> concerns a criminal trial which was the result of the 2 August 1926 collision between the S.S. </a:t>
            </a:r>
            <a:r>
              <a:rPr lang="en-US" i="1">
                <a:latin typeface="Georgia"/>
                <a:ea typeface="Georgia"/>
                <a:cs typeface="Georgia"/>
                <a:sym typeface="Georgia"/>
              </a:rPr>
              <a:t>Lotus</a:t>
            </a:r>
            <a:r>
              <a:rPr lang="en-US">
                <a:latin typeface="Georgia"/>
                <a:ea typeface="Georgia"/>
                <a:cs typeface="Georgia"/>
                <a:sym typeface="Georgia"/>
              </a:rPr>
              <a:t>, a French steamer, and the S.S. </a:t>
            </a:r>
            <a:r>
              <a:rPr lang="en-US" i="1">
                <a:latin typeface="Georgia"/>
                <a:ea typeface="Georgia"/>
                <a:cs typeface="Georgia"/>
                <a:sym typeface="Georgia"/>
              </a:rPr>
              <a:t>Bozkourt</a:t>
            </a:r>
            <a:r>
              <a:rPr lang="en-US">
                <a:latin typeface="Georgia"/>
                <a:ea typeface="Georgia"/>
                <a:cs typeface="Georgia"/>
                <a:sym typeface="Georgia"/>
              </a:rPr>
              <a:t>, a Turkish steamer, in a region just north of Mytilene(Greece). As a result of the accident, eight Turkish nationals aboard the </a:t>
            </a:r>
            <a:r>
              <a:rPr lang="en-US" i="1">
                <a:latin typeface="Georgia"/>
                <a:ea typeface="Georgia"/>
                <a:cs typeface="Georgia"/>
                <a:sym typeface="Georgia"/>
              </a:rPr>
              <a:t>Bozkourt</a:t>
            </a:r>
            <a:r>
              <a:rPr lang="en-US">
                <a:latin typeface="Georgia"/>
                <a:ea typeface="Georgia"/>
                <a:cs typeface="Georgia"/>
                <a:sym typeface="Georgia"/>
              </a:rPr>
              <a:t> drowned when the vessel was torn apart by the </a:t>
            </a:r>
            <a:r>
              <a:rPr lang="en-US" i="1">
                <a:latin typeface="Georgia"/>
                <a:ea typeface="Georgia"/>
                <a:cs typeface="Georgia"/>
                <a:sym typeface="Georgia"/>
              </a:rPr>
              <a:t>Lotus</a:t>
            </a:r>
            <a:endParaRPr>
              <a:latin typeface="Georgia"/>
              <a:ea typeface="Georgia"/>
              <a:cs typeface="Georgia"/>
              <a:sym typeface="Georgia"/>
            </a:endParaRPr>
          </a:p>
          <a:p>
            <a:pPr marL="342900" lvl="0" indent="-327660" algn="l" rtl="0">
              <a:spcBef>
                <a:spcPts val="400"/>
              </a:spcBef>
              <a:spcAft>
                <a:spcPts val="0"/>
              </a:spcAft>
              <a:buClr>
                <a:schemeClr val="dk1"/>
              </a:buClr>
              <a:buSzPct val="100000"/>
              <a:buFont typeface="Georgia"/>
              <a:buChar char="•"/>
            </a:pPr>
            <a:r>
              <a:rPr lang="en-US" i="1">
                <a:latin typeface="Georgia"/>
                <a:ea typeface="Georgia"/>
                <a:cs typeface="Georgia"/>
                <a:sym typeface="Georgia"/>
              </a:rPr>
              <a:t> </a:t>
            </a:r>
            <a:r>
              <a:rPr lang="en-US">
                <a:latin typeface="Georgia"/>
                <a:ea typeface="Georgia"/>
                <a:cs typeface="Georgia"/>
                <a:sym typeface="Georgia"/>
              </a:rPr>
              <a:t>The issue at stake was Turkey’s jurisdictionto try Monsieur Demons, the French lieutenant on watch duty at the time of the collision. Since the collision occurred on the high seas, France claimed that the state whose flag the vessel flew had exclusive jurisdiction over the matter. France proffered case law, through which it attempted to show at least state practice in support of its position.</a:t>
            </a:r>
            <a:endParaRPr>
              <a:latin typeface="Georgia"/>
              <a:ea typeface="Georgia"/>
              <a:cs typeface="Georgia"/>
              <a:sym typeface="Georgia"/>
            </a:endParaRPr>
          </a:p>
          <a:p>
            <a:pPr marL="342900" lvl="0" indent="-327660" algn="l" rtl="0">
              <a:spcBef>
                <a:spcPts val="400"/>
              </a:spcBef>
              <a:spcAft>
                <a:spcPts val="0"/>
              </a:spcAft>
              <a:buClr>
                <a:srgbClr val="FF0000"/>
              </a:buClr>
              <a:buSzPct val="100000"/>
              <a:buFont typeface="Georgia"/>
              <a:buChar char="•"/>
            </a:pPr>
            <a:r>
              <a:rPr lang="en-US">
                <a:solidFill>
                  <a:srgbClr val="FF0000"/>
                </a:solidFill>
                <a:latin typeface="Georgia"/>
                <a:ea typeface="Georgia"/>
                <a:cs typeface="Georgia"/>
                <a:sym typeface="Georgia"/>
              </a:rPr>
              <a:t>After examination of the material before it (treaties ,state laws, judicial decision ,etc,) the court held that no such customary rule was established because opino juris  could not be proved</a:t>
            </a:r>
            <a:r>
              <a:rPr lang="en-US">
                <a:solidFill>
                  <a:srgbClr val="7030A0"/>
                </a:solidFill>
                <a:latin typeface="Georgia"/>
                <a:ea typeface="Georgia"/>
                <a:cs typeface="Georgia"/>
                <a:sym typeface="Georgia"/>
              </a:rPr>
              <a:t>. The court explained that even if the facts alleged by france were true,they would merely show that states had often ,in practice ,abstained from  instituting criminal proceeding and </a:t>
            </a:r>
            <a:r>
              <a:rPr lang="en-US">
                <a:solidFill>
                  <a:srgbClr val="FF0000"/>
                </a:solidFill>
                <a:latin typeface="Georgia"/>
                <a:ea typeface="Georgia"/>
                <a:cs typeface="Georgia"/>
                <a:sym typeface="Georgia"/>
              </a:rPr>
              <a:t>not that  they recognised themselves as being obliged to do so</a:t>
            </a:r>
            <a:r>
              <a:rPr lang="en-US">
                <a:latin typeface="Georgia"/>
                <a:ea typeface="Georgia"/>
                <a:cs typeface="Georgia"/>
                <a:sym typeface="Georgia"/>
              </a:rPr>
              <a:t>.</a:t>
            </a:r>
            <a:endParaRPr>
              <a:latin typeface="Georgia"/>
              <a:ea typeface="Georgia"/>
              <a:cs typeface="Georgia"/>
              <a:sym typeface="Georgia"/>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Google Shape;360;p5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General principles of law recognized by civilized nations</a:t>
            </a:r>
            <a:endParaRPr/>
          </a:p>
        </p:txBody>
      </p:sp>
      <p:sp>
        <p:nvSpPr>
          <p:cNvPr id="361" name="Google Shape;361;p5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342900" lvl="0" indent="-342900" algn="l" rtl="0">
              <a:spcBef>
                <a:spcPts val="0"/>
              </a:spcBef>
              <a:spcAft>
                <a:spcPts val="0"/>
              </a:spcAft>
              <a:buClr>
                <a:schemeClr val="dk1"/>
              </a:buClr>
              <a:buSzPct val="100000"/>
              <a:buFont typeface="Georgia"/>
              <a:buChar char="•"/>
            </a:pPr>
            <a:r>
              <a:rPr lang="en-US">
                <a:latin typeface="Georgia"/>
                <a:ea typeface="Georgia"/>
                <a:cs typeface="Georgia"/>
                <a:sym typeface="Georgia"/>
              </a:rPr>
              <a:t>general principles of law include substantive as well as procedural principles. Some general principles of law' common to municipal legal systems are:</a:t>
            </a:r>
            <a:br>
              <a:rPr lang="en-US">
                <a:latin typeface="Georgia"/>
                <a:ea typeface="Georgia"/>
                <a:cs typeface="Georgia"/>
                <a:sym typeface="Georgia"/>
              </a:rPr>
            </a:br>
            <a:endParaRPr>
              <a:latin typeface="Georgia"/>
              <a:ea typeface="Georgia"/>
              <a:cs typeface="Georgia"/>
              <a:sym typeface="Georgia"/>
            </a:endParaRPr>
          </a:p>
          <a:p>
            <a:pPr marL="742950" lvl="1" indent="-285750" algn="l" rtl="0">
              <a:spcBef>
                <a:spcPts val="350"/>
              </a:spcBef>
              <a:spcAft>
                <a:spcPts val="0"/>
              </a:spcAft>
              <a:buClr>
                <a:srgbClr val="C00000"/>
              </a:buClr>
              <a:buSzPct val="100000"/>
              <a:buFont typeface="Georgia"/>
              <a:buChar char="–"/>
            </a:pPr>
            <a:r>
              <a:rPr lang="en-US">
                <a:solidFill>
                  <a:srgbClr val="C00000"/>
                </a:solidFill>
                <a:latin typeface="Georgia"/>
                <a:ea typeface="Georgia"/>
                <a:cs typeface="Georgia"/>
                <a:sym typeface="Georgia"/>
              </a:rPr>
              <a:t>Res judicata (a thing or matter settled by judgment): </a:t>
            </a:r>
            <a:r>
              <a:rPr lang="en-US">
                <a:latin typeface="Georgia"/>
                <a:ea typeface="Georgia"/>
                <a:cs typeface="Georgia"/>
                <a:sym typeface="Georgia"/>
              </a:rPr>
              <a:t>A matter once judicially decided is finally decided, and there is an absolute bar to a subsequent action involving the same claims, demand or cause of action. This principle was taken into account in the </a:t>
            </a:r>
            <a:r>
              <a:rPr lang="en-US">
                <a:solidFill>
                  <a:srgbClr val="7030A0"/>
                </a:solidFill>
                <a:latin typeface="Georgia"/>
                <a:ea typeface="Georgia"/>
                <a:cs typeface="Georgia"/>
                <a:sym typeface="Georgia"/>
              </a:rPr>
              <a:t>U.N. Administrative Tribunal Case., Chorzow factory (indemnity ) case</a:t>
            </a:r>
            <a:endParaRPr>
              <a:latin typeface="Georgia"/>
              <a:ea typeface="Georgia"/>
              <a:cs typeface="Georgia"/>
              <a:sym typeface="Georgia"/>
            </a:endParaRPr>
          </a:p>
          <a:p>
            <a:pPr marL="742950" lvl="1" indent="-174625" algn="l" rtl="0">
              <a:spcBef>
                <a:spcPts val="350"/>
              </a:spcBef>
              <a:spcAft>
                <a:spcPts val="0"/>
              </a:spcAft>
              <a:buClr>
                <a:schemeClr val="dk1"/>
              </a:buClr>
              <a:buSzPct val="100000"/>
              <a:buNone/>
            </a:pPr>
            <a:endParaRPr>
              <a:solidFill>
                <a:srgbClr val="7030A0"/>
              </a:solidFill>
              <a:latin typeface="Georgia"/>
              <a:ea typeface="Georgia"/>
              <a:cs typeface="Georgia"/>
              <a:sym typeface="Georgia"/>
            </a:endParaRPr>
          </a:p>
          <a:p>
            <a:pPr marL="742950" lvl="1" indent="-285750" algn="l" rtl="0">
              <a:spcBef>
                <a:spcPts val="350"/>
              </a:spcBef>
              <a:spcAft>
                <a:spcPts val="0"/>
              </a:spcAft>
              <a:buClr>
                <a:srgbClr val="C00000"/>
              </a:buClr>
              <a:buSzPct val="100000"/>
              <a:buFont typeface="Georgia"/>
              <a:buChar char="–"/>
            </a:pPr>
            <a:r>
              <a:rPr lang="en-US">
                <a:solidFill>
                  <a:srgbClr val="C00000"/>
                </a:solidFill>
                <a:latin typeface="Georgia"/>
                <a:ea typeface="Georgia"/>
                <a:cs typeface="Georgia"/>
                <a:sym typeface="Georgia"/>
              </a:rPr>
              <a:t>Prescription (a claim to a right founded upon enjoyment</a:t>
            </a:r>
            <a:r>
              <a:rPr lang="en-US">
                <a:latin typeface="Georgia"/>
                <a:ea typeface="Georgia"/>
                <a:cs typeface="Georgia"/>
                <a:sym typeface="Georgia"/>
              </a:rPr>
              <a:t>): </a:t>
            </a:r>
            <a:r>
              <a:rPr lang="en-US">
                <a:solidFill>
                  <a:srgbClr val="7030A0"/>
                </a:solidFill>
                <a:latin typeface="Georgia"/>
                <a:ea typeface="Georgia"/>
                <a:cs typeface="Georgia"/>
                <a:sym typeface="Georgia"/>
              </a:rPr>
              <a:t>Eastern Greenland Case (PCIJ, 1933), Island of Palmas Case</a:t>
            </a:r>
            <a:r>
              <a:rPr lang="en-US">
                <a:latin typeface="Georgia"/>
                <a:ea typeface="Georgia"/>
                <a:cs typeface="Georgia"/>
                <a:sym typeface="Georgia"/>
              </a:rPr>
              <a:t>.</a:t>
            </a:r>
            <a:endParaRPr>
              <a:latin typeface="Georgia"/>
              <a:ea typeface="Georgia"/>
              <a:cs typeface="Georgia"/>
              <a:sym typeface="Georgia"/>
            </a:endParaRPr>
          </a:p>
          <a:p>
            <a:pPr marL="742950" lvl="1" indent="-174625" algn="l" rtl="0">
              <a:spcBef>
                <a:spcPts val="350"/>
              </a:spcBef>
              <a:spcAft>
                <a:spcPts val="0"/>
              </a:spcAft>
              <a:buClr>
                <a:schemeClr val="dk1"/>
              </a:buClr>
              <a:buSzPct val="100000"/>
              <a:buNone/>
            </a:pPr>
            <a:endParaRPr>
              <a:solidFill>
                <a:srgbClr val="C00000"/>
              </a:solidFill>
              <a:latin typeface="Georgia"/>
              <a:ea typeface="Georgia"/>
              <a:cs typeface="Georgia"/>
              <a:sym typeface="Georgia"/>
            </a:endParaRPr>
          </a:p>
          <a:p>
            <a:pPr marL="742950" lvl="1" indent="-285750" algn="l" rtl="0">
              <a:spcBef>
                <a:spcPts val="350"/>
              </a:spcBef>
              <a:spcAft>
                <a:spcPts val="0"/>
              </a:spcAft>
              <a:buClr>
                <a:srgbClr val="C00000"/>
              </a:buClr>
              <a:buSzPct val="100000"/>
              <a:buFont typeface="Georgia"/>
              <a:buChar char="–"/>
            </a:pPr>
            <a:r>
              <a:rPr lang="en-US">
                <a:solidFill>
                  <a:srgbClr val="C00000"/>
                </a:solidFill>
                <a:latin typeface="Georgia"/>
                <a:ea typeface="Georgia"/>
                <a:cs typeface="Georgia"/>
                <a:sym typeface="Georgia"/>
              </a:rPr>
              <a:t>Subrogation (substitution or stepping into shoes of another</a:t>
            </a:r>
            <a:r>
              <a:rPr lang="en-US">
                <a:latin typeface="Georgia"/>
                <a:ea typeface="Georgia"/>
                <a:cs typeface="Georgia"/>
                <a:sym typeface="Georgia"/>
              </a:rPr>
              <a:t>): </a:t>
            </a:r>
            <a:r>
              <a:rPr lang="en-US">
                <a:solidFill>
                  <a:srgbClr val="7030A0"/>
                </a:solidFill>
                <a:latin typeface="Georgia"/>
                <a:ea typeface="Georgia"/>
                <a:cs typeface="Georgia"/>
                <a:sym typeface="Georgia"/>
              </a:rPr>
              <a:t>Mavrommatis Palestine Concessions Case (PCIJ, 1925).</a:t>
            </a:r>
            <a:endParaRPr>
              <a:latin typeface="Georgia"/>
              <a:ea typeface="Georgia"/>
              <a:cs typeface="Georgia"/>
              <a:sym typeface="Georgia"/>
            </a:endParaRPr>
          </a:p>
          <a:p>
            <a:pPr marL="342900" lvl="0" indent="-342900" algn="l" rtl="0">
              <a:spcBef>
                <a:spcPts val="400"/>
              </a:spcBef>
              <a:spcAft>
                <a:spcPts val="0"/>
              </a:spcAft>
              <a:buClr>
                <a:schemeClr val="dk1"/>
              </a:buClr>
              <a:buSzPct val="100000"/>
              <a:buFont typeface="Georgia"/>
              <a:buChar char="•"/>
            </a:pPr>
            <a:r>
              <a:rPr lang="en-US">
                <a:latin typeface="Georgia"/>
                <a:ea typeface="Georgia"/>
                <a:cs typeface="Georgia"/>
                <a:sym typeface="Georgia"/>
              </a:rPr>
              <a:t/>
            </a:r>
            <a:br>
              <a:rPr lang="en-US">
                <a:latin typeface="Georgia"/>
                <a:ea typeface="Georgia"/>
                <a:cs typeface="Georgia"/>
                <a:sym typeface="Georgia"/>
              </a:rPr>
            </a:br>
            <a:endParaRPr>
              <a:latin typeface="Georgia"/>
              <a:ea typeface="Georgia"/>
              <a:cs typeface="Georgia"/>
              <a:sym typeface="Georgia"/>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5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chemeClr val="dk1"/>
              </a:buClr>
              <a:buSzPct val="100000"/>
              <a:buFont typeface="Calibri"/>
              <a:buNone/>
            </a:pPr>
            <a:r>
              <a:rPr lang="en-US"/>
              <a:t>GENERAL PRINCIPLES RECOGNISED BY CIVILIZED NATIONS</a:t>
            </a:r>
            <a:endParaRPr/>
          </a:p>
        </p:txBody>
      </p:sp>
      <p:sp>
        <p:nvSpPr>
          <p:cNvPr id="367" name="Google Shape;367;p5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7500" lnSpcReduction="10000"/>
          </a:bodyPr>
          <a:lstStyle/>
          <a:p>
            <a:pPr marL="742950" lvl="1" indent="-272414" algn="l" rtl="0">
              <a:spcBef>
                <a:spcPts val="0"/>
              </a:spcBef>
              <a:spcAft>
                <a:spcPts val="0"/>
              </a:spcAft>
              <a:buClr>
                <a:srgbClr val="C00000"/>
              </a:buClr>
              <a:buSzPct val="100000"/>
              <a:buFont typeface="Georgia"/>
              <a:buChar char="–"/>
            </a:pPr>
            <a:r>
              <a:rPr lang="en-US">
                <a:solidFill>
                  <a:srgbClr val="C00000"/>
                </a:solidFill>
                <a:latin typeface="Georgia"/>
                <a:ea typeface="Georgia"/>
                <a:cs typeface="Georgia"/>
                <a:sym typeface="Georgia"/>
              </a:rPr>
              <a:t>Estoppel (preclusion</a:t>
            </a:r>
            <a:r>
              <a:rPr lang="en-US">
                <a:latin typeface="Georgia"/>
                <a:ea typeface="Georgia"/>
                <a:cs typeface="Georgia"/>
                <a:sym typeface="Georgia"/>
              </a:rPr>
              <a:t>): A State party to international obligation is bound by its previous acts or attitude when they are in contradiction with its claims in the litigation (Serbian and Brazilian Loan Case). The principle was also applied in </a:t>
            </a:r>
            <a:r>
              <a:rPr lang="en-US">
                <a:solidFill>
                  <a:srgbClr val="7030A0"/>
                </a:solidFill>
                <a:latin typeface="Georgia"/>
                <a:ea typeface="Georgia"/>
                <a:cs typeface="Georgia"/>
                <a:sym typeface="Georgia"/>
              </a:rPr>
              <a:t>Temple of PreahVihar Case., Barcelona traction case</a:t>
            </a:r>
            <a:endParaRPr>
              <a:solidFill>
                <a:srgbClr val="7030A0"/>
              </a:solidFill>
              <a:latin typeface="Georgia"/>
              <a:ea typeface="Georgia"/>
              <a:cs typeface="Georgia"/>
              <a:sym typeface="Georgia"/>
            </a:endParaRPr>
          </a:p>
          <a:p>
            <a:pPr marL="742950" lvl="1" indent="-272414" algn="l" rtl="0">
              <a:spcBef>
                <a:spcPts val="476"/>
              </a:spcBef>
              <a:spcAft>
                <a:spcPts val="0"/>
              </a:spcAft>
              <a:buClr>
                <a:srgbClr val="C00000"/>
              </a:buClr>
              <a:buSzPct val="100000"/>
              <a:buFont typeface="Georgia"/>
              <a:buChar char="–"/>
            </a:pPr>
            <a:r>
              <a:rPr lang="en-US">
                <a:solidFill>
                  <a:srgbClr val="C00000"/>
                </a:solidFill>
                <a:latin typeface="Georgia"/>
                <a:ea typeface="Georgia"/>
                <a:cs typeface="Georgia"/>
                <a:sym typeface="Georgia"/>
              </a:rPr>
              <a:t>Equity (reasonableness, fairness</a:t>
            </a:r>
            <a:r>
              <a:rPr lang="en-US">
                <a:latin typeface="Georgia"/>
                <a:ea typeface="Georgia"/>
                <a:cs typeface="Georgia"/>
                <a:sym typeface="Georgia"/>
              </a:rPr>
              <a:t>): The ICJ has been increasingly referring to equity in its judgments in recent years viz. </a:t>
            </a:r>
            <a:r>
              <a:rPr lang="en-US">
                <a:solidFill>
                  <a:srgbClr val="7030A0"/>
                </a:solidFill>
                <a:latin typeface="Georgia"/>
                <a:ea typeface="Georgia"/>
                <a:cs typeface="Georgia"/>
                <a:sym typeface="Georgia"/>
              </a:rPr>
              <a:t>The Gulf of Maine Boundary Case, North Sea Continental Shelf Cases</a:t>
            </a:r>
            <a:r>
              <a:rPr lang="en-US">
                <a:latin typeface="Georgia"/>
                <a:ea typeface="Georgia"/>
                <a:cs typeface="Georgia"/>
                <a:sym typeface="Georgia"/>
              </a:rPr>
              <a:t>.</a:t>
            </a:r>
            <a:endParaRPr>
              <a:latin typeface="Georgia"/>
              <a:ea typeface="Georgia"/>
              <a:cs typeface="Georgia"/>
              <a:sym typeface="Georgia"/>
            </a:endParaRPr>
          </a:p>
          <a:p>
            <a:pPr marL="742950" lvl="1" indent="-272414" algn="l" rtl="0">
              <a:spcBef>
                <a:spcPts val="476"/>
              </a:spcBef>
              <a:spcAft>
                <a:spcPts val="0"/>
              </a:spcAft>
              <a:buClr>
                <a:srgbClr val="C00000"/>
              </a:buClr>
              <a:buSzPct val="100000"/>
              <a:buFont typeface="Georgia"/>
              <a:buChar char="–"/>
            </a:pPr>
            <a:r>
              <a:rPr lang="en-US">
                <a:solidFill>
                  <a:srgbClr val="C00000"/>
                </a:solidFill>
                <a:latin typeface="Georgia"/>
                <a:ea typeface="Georgia"/>
                <a:cs typeface="Georgia"/>
                <a:sym typeface="Georgia"/>
              </a:rPr>
              <a:t>Other principles</a:t>
            </a:r>
            <a:r>
              <a:rPr lang="en-US">
                <a:latin typeface="Georgia"/>
                <a:ea typeface="Georgia"/>
                <a:cs typeface="Georgia"/>
                <a:sym typeface="Georgia"/>
              </a:rPr>
              <a:t>: The principle that every violation of an engagement involves an obligation to make reparation (i.e. repair a wrong), is recognized in </a:t>
            </a:r>
            <a:r>
              <a:rPr lang="en-US">
                <a:solidFill>
                  <a:srgbClr val="7030A0"/>
                </a:solidFill>
                <a:latin typeface="Georgia"/>
                <a:ea typeface="Georgia"/>
                <a:cs typeface="Georgia"/>
                <a:sym typeface="Georgia"/>
              </a:rPr>
              <a:t>Chorzow Factory Case</a:t>
            </a:r>
            <a:r>
              <a:rPr lang="en-US">
                <a:latin typeface="Georgia"/>
                <a:ea typeface="Georgia"/>
                <a:cs typeface="Georgia"/>
                <a:sym typeface="Georgia"/>
              </a:rPr>
              <a:t>.</a:t>
            </a:r>
            <a:endParaRPr>
              <a:latin typeface="Georgia"/>
              <a:ea typeface="Georgia"/>
              <a:cs typeface="Georgia"/>
              <a:sym typeface="Georgia"/>
            </a:endParaRPr>
          </a:p>
          <a:p>
            <a:pPr marL="342900" lvl="0" indent="-170180" algn="l" rtl="0">
              <a:spcBef>
                <a:spcPts val="544"/>
              </a:spcBef>
              <a:spcAft>
                <a:spcPts val="0"/>
              </a:spcAft>
              <a:buClr>
                <a:schemeClr val="dk1"/>
              </a:buClr>
              <a:buSzPct val="100000"/>
              <a:buNone/>
            </a:pPr>
            <a:endParaRPr>
              <a:latin typeface="Georgia"/>
              <a:ea typeface="Georgia"/>
              <a:cs typeface="Georgia"/>
              <a:sym typeface="Georgia"/>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5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Subsidiary and indirect sources of international law</a:t>
            </a:r>
            <a:endParaRPr/>
          </a:p>
        </p:txBody>
      </p:sp>
      <p:sp>
        <p:nvSpPr>
          <p:cNvPr id="373" name="Google Shape;373;p5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3200"/>
              <a:buFont typeface="Georgia"/>
              <a:buChar char="•"/>
            </a:pPr>
            <a:r>
              <a:rPr lang="en-US">
                <a:latin typeface="Georgia"/>
                <a:ea typeface="Georgia"/>
                <a:cs typeface="Georgia"/>
                <a:sym typeface="Georgia"/>
              </a:rPr>
              <a:t>JUDICIAL DECISIONS AND  JURISTIC WORKS(MOST HIGHLY QUALIFIED PUBLICISTS)</a:t>
            </a:r>
            <a:endParaRPr>
              <a:latin typeface="Georgia"/>
              <a:ea typeface="Georgia"/>
              <a:cs typeface="Georgia"/>
              <a:sym typeface="Georgia"/>
            </a:endParaRPr>
          </a:p>
          <a:p>
            <a:pPr marL="342900" lvl="0" indent="-342900" algn="l" rtl="0">
              <a:spcBef>
                <a:spcPts val="640"/>
              </a:spcBef>
              <a:spcAft>
                <a:spcPts val="0"/>
              </a:spcAft>
              <a:buClr>
                <a:schemeClr val="dk1"/>
              </a:buClr>
              <a:buSzPts val="3200"/>
              <a:buFont typeface="Georgia"/>
              <a:buChar char="•"/>
            </a:pPr>
            <a:r>
              <a:rPr lang="en-US">
                <a:latin typeface="Georgia"/>
                <a:ea typeface="Georgia"/>
                <a:cs typeface="Georgia"/>
                <a:sym typeface="Georgia"/>
              </a:rPr>
              <a:t>E.g. are Calvo Clause and Drago Docterine</a:t>
            </a:r>
            <a:endParaRPr>
              <a:latin typeface="Georgia"/>
              <a:ea typeface="Georgia"/>
              <a:cs typeface="Georgia"/>
              <a:sym typeface="Georgia"/>
            </a:endParaRPr>
          </a:p>
          <a:p>
            <a:pPr marL="342900" lvl="0" indent="-342900" algn="l" rtl="0">
              <a:spcBef>
                <a:spcPts val="640"/>
              </a:spcBef>
              <a:spcAft>
                <a:spcPts val="0"/>
              </a:spcAft>
              <a:buClr>
                <a:srgbClr val="7030A0"/>
              </a:buClr>
              <a:buSzPts val="3200"/>
              <a:buFont typeface="Georgia"/>
              <a:buChar char="•"/>
            </a:pPr>
            <a:r>
              <a:rPr lang="en-US">
                <a:solidFill>
                  <a:srgbClr val="7030A0"/>
                </a:solidFill>
                <a:latin typeface="Georgia"/>
                <a:ea typeface="Georgia"/>
                <a:cs typeface="Georgia"/>
                <a:sym typeface="Georgia"/>
              </a:rPr>
              <a:t>Modern sources of international law</a:t>
            </a:r>
            <a:endParaRPr>
              <a:latin typeface="Georgia"/>
              <a:ea typeface="Georgia"/>
              <a:cs typeface="Georgia"/>
              <a:sym typeface="Georgia"/>
            </a:endParaRPr>
          </a:p>
          <a:p>
            <a:pPr marL="342900" lvl="0" indent="-342900" algn="l" rtl="0">
              <a:spcBef>
                <a:spcPts val="640"/>
              </a:spcBef>
              <a:spcAft>
                <a:spcPts val="0"/>
              </a:spcAft>
              <a:buClr>
                <a:schemeClr val="dk1"/>
              </a:buClr>
              <a:buSzPts val="3200"/>
              <a:buFont typeface="Georgia"/>
              <a:buChar char="•"/>
            </a:pPr>
            <a:r>
              <a:rPr lang="en-US">
                <a:latin typeface="Georgia"/>
                <a:ea typeface="Georgia"/>
                <a:cs typeface="Georgia"/>
                <a:sym typeface="Georgia"/>
              </a:rPr>
              <a:t>Resolution of the General Assembly</a:t>
            </a:r>
            <a:endParaRPr>
              <a:latin typeface="Georgia"/>
              <a:ea typeface="Georgia"/>
              <a:cs typeface="Georgia"/>
              <a:sym typeface="Georgia"/>
            </a:endParaRPr>
          </a:p>
          <a:p>
            <a:pPr marL="342900" lvl="0" indent="-342900" algn="l" rtl="0">
              <a:spcBef>
                <a:spcPts val="640"/>
              </a:spcBef>
              <a:spcAft>
                <a:spcPts val="0"/>
              </a:spcAft>
              <a:buClr>
                <a:schemeClr val="dk1"/>
              </a:buClr>
              <a:buSzPts val="3200"/>
              <a:buFont typeface="Georgia"/>
              <a:buChar char="•"/>
            </a:pPr>
            <a:r>
              <a:rPr lang="en-US">
                <a:latin typeface="Georgia"/>
                <a:ea typeface="Georgia"/>
                <a:cs typeface="Georgia"/>
                <a:sym typeface="Georgia"/>
              </a:rPr>
              <a:t>UDHR 1948, Rio declaration (Earth summit )1992 etc.</a:t>
            </a:r>
            <a:endParaRPr>
              <a:latin typeface="Georgia"/>
              <a:ea typeface="Georgia"/>
              <a:cs typeface="Georgia"/>
              <a:sym typeface="Georgia"/>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p5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dk1"/>
              </a:buClr>
              <a:buSzPct val="100000"/>
              <a:buFont typeface="Calibri"/>
              <a:buNone/>
            </a:pPr>
            <a:r>
              <a:rPr lang="en-US"/>
              <a:t>GENERAL PRINCIPLES RECOGNISED BY CIVILISED NATIONS</a:t>
            </a:r>
            <a:endParaRPr/>
          </a:p>
        </p:txBody>
      </p:sp>
      <p:sp>
        <p:nvSpPr>
          <p:cNvPr id="379" name="Google Shape;379;p5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chemeClr val="dk1"/>
              </a:buClr>
              <a:buSzPct val="100000"/>
              <a:buChar char="•"/>
            </a:pPr>
            <a:r>
              <a:rPr lang="en-US"/>
              <a:t>A treaty is the agreement between two or more parties to solve an issue that affects the parties signing the treaty.</a:t>
            </a:r>
            <a:endParaRPr/>
          </a:p>
          <a:p>
            <a:pPr marL="342900" lvl="0" indent="-342900" algn="l" rtl="0">
              <a:spcBef>
                <a:spcPts val="448"/>
              </a:spcBef>
              <a:spcAft>
                <a:spcPts val="0"/>
              </a:spcAft>
              <a:buClr>
                <a:schemeClr val="dk1"/>
              </a:buClr>
              <a:buSzPct val="100000"/>
              <a:buChar char="•"/>
            </a:pPr>
            <a:r>
              <a:rPr lang="en-US"/>
              <a:t>A convention is the set of rules for the parties agreeing to the convention to solve an issue that affects larger part of the world.</a:t>
            </a:r>
            <a:endParaRPr/>
          </a:p>
          <a:p>
            <a:pPr marL="342900" lvl="0" indent="-342900" algn="l" rtl="0">
              <a:spcBef>
                <a:spcPts val="448"/>
              </a:spcBef>
              <a:spcAft>
                <a:spcPts val="0"/>
              </a:spcAft>
              <a:buClr>
                <a:schemeClr val="dk1"/>
              </a:buClr>
              <a:buSzPct val="100000"/>
              <a:buChar char="•"/>
            </a:pPr>
            <a:r>
              <a:rPr lang="en-US"/>
              <a:t>A treaty enters in force as soon as the parties involved in the treaty signs this agreement. Since a convention affect larger part of the world, it only comes in force when a minimum number of parties agree to the convention (in technical terms ratifies the convention).</a:t>
            </a:r>
            <a:endParaRPr/>
          </a:p>
          <a:p>
            <a:pPr marL="342900" lvl="0" indent="-342900" algn="l" rtl="0">
              <a:spcBef>
                <a:spcPts val="448"/>
              </a:spcBef>
              <a:spcAft>
                <a:spcPts val="0"/>
              </a:spcAft>
              <a:buClr>
                <a:schemeClr val="dk1"/>
              </a:buClr>
              <a:buSzPct val="100000"/>
              <a:buChar char="•"/>
            </a:pPr>
            <a:r>
              <a:rPr lang="en-US"/>
              <a:t>Most of the times a treaty is drafted and executed by the parties involved. A convention is drafted and executed by an international body such as "United nations", international maritime organisation or International labour organisation.</a:t>
            </a:r>
            <a:endParaRPr/>
          </a:p>
          <a:p>
            <a:pPr marL="342900" lvl="0" indent="-200660" algn="l" rtl="0">
              <a:spcBef>
                <a:spcPts val="448"/>
              </a:spcBef>
              <a:spcAft>
                <a:spcPts val="0"/>
              </a:spcAft>
              <a:buClr>
                <a:schemeClr val="dk1"/>
              </a:buClr>
              <a:buSzPct val="1000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 Nature of international law</a:t>
            </a:r>
            <a:endParaRPr/>
          </a:p>
        </p:txBody>
      </p:sp>
      <p:sp>
        <p:nvSpPr>
          <p:cNvPr id="114" name="Google Shape;114;p1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chemeClr val="dk1"/>
              </a:buClr>
              <a:buSzPct val="100000"/>
              <a:buFont typeface="Georgia"/>
              <a:buChar char="•"/>
            </a:pPr>
            <a:r>
              <a:rPr lang="en-US" b="1">
                <a:latin typeface="Georgia"/>
                <a:ea typeface="Georgia"/>
                <a:cs typeface="Georgia"/>
                <a:sym typeface="Georgia"/>
              </a:rPr>
              <a:t>Is International Law true Law?</a:t>
            </a:r>
            <a:endParaRPr>
              <a:latin typeface="Georgia"/>
              <a:ea typeface="Georgia"/>
              <a:cs typeface="Georgia"/>
              <a:sym typeface="Georgia"/>
            </a:endParaRPr>
          </a:p>
          <a:p>
            <a:pPr marL="342900" lvl="0" indent="-342900" algn="l" rtl="0">
              <a:spcBef>
                <a:spcPts val="448"/>
              </a:spcBef>
              <a:spcAft>
                <a:spcPts val="0"/>
              </a:spcAft>
              <a:buClr>
                <a:schemeClr val="dk1"/>
              </a:buClr>
              <a:buSzPct val="100000"/>
              <a:buFont typeface="Georgia"/>
              <a:buChar char="•"/>
            </a:pPr>
            <a:r>
              <a:rPr lang="en-US">
                <a:latin typeface="Georgia"/>
                <a:ea typeface="Georgia"/>
                <a:cs typeface="Georgia"/>
                <a:sym typeface="Georgia"/>
              </a:rPr>
              <a:t>One of the most controversial issues that has long been debated and on which the opinions of the jurists are sharply divided concerns the status of international law. The debatable question is: Is international law really law? One view is that international law is not a true law. It is a code of rules of conduct of moral force only. Another view is that international law is a true law, and it is to be regarded as law in the same way as that of ordinary laws of a State which are binding upon the individuals. The controversy whether international law is a law or not revolves on the divergent definitions of the word law' given by the jurists. Hobbes, Austin ,Punderof was of opinion that the law is command of sovereign.</a:t>
            </a:r>
            <a:br>
              <a:rPr lang="en-US">
                <a:latin typeface="Georgia"/>
                <a:ea typeface="Georgia"/>
                <a:cs typeface="Georgia"/>
                <a:sym typeface="Georgia"/>
              </a:rPr>
            </a:br>
            <a:r>
              <a:rPr lang="en-US">
                <a:latin typeface="Georgia"/>
                <a:ea typeface="Georgia"/>
                <a:cs typeface="Georgia"/>
                <a:sym typeface="Georgia"/>
              </a:rPr>
              <a:t/>
            </a:r>
            <a:br>
              <a:rPr lang="en-US">
                <a:latin typeface="Georgia"/>
                <a:ea typeface="Georgia"/>
                <a:cs typeface="Georgia"/>
                <a:sym typeface="Georgia"/>
              </a:rPr>
            </a:br>
            <a:endParaRPr>
              <a:latin typeface="Georgia"/>
              <a:ea typeface="Georgia"/>
              <a:cs typeface="Georgia"/>
              <a:sym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sz="3200">
                <a:latin typeface="Georgia"/>
                <a:ea typeface="Georgia"/>
                <a:cs typeface="Georgia"/>
                <a:sym typeface="Georgia"/>
              </a:rPr>
              <a:t>AUSITINIAN VIEWS</a:t>
            </a:r>
            <a:endParaRPr>
              <a:latin typeface="Georgia"/>
              <a:ea typeface="Georgia"/>
              <a:cs typeface="Georgia"/>
              <a:sym typeface="Georgia"/>
            </a:endParaRPr>
          </a:p>
        </p:txBody>
      </p:sp>
      <p:sp>
        <p:nvSpPr>
          <p:cNvPr id="120" name="Google Shape;120;p1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342900" lvl="0" indent="-342900" algn="l" rtl="0">
              <a:spcBef>
                <a:spcPts val="400"/>
              </a:spcBef>
              <a:spcAft>
                <a:spcPts val="0"/>
              </a:spcAft>
              <a:buClr>
                <a:schemeClr val="dk1"/>
              </a:buClr>
              <a:buSzPct val="100000"/>
              <a:buFont typeface="Georgia"/>
              <a:buChar char="•"/>
            </a:pPr>
            <a:r>
              <a:rPr lang="en-US">
                <a:latin typeface="Georgia"/>
                <a:ea typeface="Georgia"/>
                <a:cs typeface="Georgia"/>
                <a:sym typeface="Georgia"/>
              </a:rPr>
              <a:t>According to Austin, law is a command of the sovereign attended by sanction in case of violation of the command. In other words, law should be limited to rules of conduct enacted by a determinate legislative authority and enforced by physical sanction. The superior, according to him, is the real sovereign.</a:t>
            </a:r>
            <a:endParaRPr>
              <a:latin typeface="Georgia"/>
              <a:ea typeface="Georgia"/>
              <a:cs typeface="Georgia"/>
              <a:sym typeface="Georgia"/>
            </a:endParaRPr>
          </a:p>
          <a:p>
            <a:pPr marL="342900" lvl="0" indent="-215900" algn="l" rtl="0">
              <a:spcBef>
                <a:spcPts val="400"/>
              </a:spcBef>
              <a:spcAft>
                <a:spcPts val="0"/>
              </a:spcAft>
              <a:buClr>
                <a:schemeClr val="dk1"/>
              </a:buClr>
              <a:buSzPct val="100000"/>
              <a:buNone/>
            </a:pPr>
            <a:endParaRPr>
              <a:latin typeface="Georgia"/>
              <a:ea typeface="Georgia"/>
              <a:cs typeface="Georgia"/>
              <a:sym typeface="Georgia"/>
            </a:endParaRPr>
          </a:p>
          <a:p>
            <a:pPr marL="342900" lvl="0" indent="-342900" algn="l" rtl="0">
              <a:spcBef>
                <a:spcPts val="400"/>
              </a:spcBef>
              <a:spcAft>
                <a:spcPts val="0"/>
              </a:spcAft>
              <a:buClr>
                <a:schemeClr val="dk1"/>
              </a:buClr>
              <a:buSzPct val="100000"/>
              <a:buFont typeface="Georgia"/>
              <a:buChar char="•"/>
            </a:pPr>
            <a:r>
              <a:rPr lang="en-US">
                <a:latin typeface="Georgia"/>
                <a:ea typeface="Georgia"/>
                <a:cs typeface="Georgia"/>
                <a:sym typeface="Georgia"/>
              </a:rPr>
              <a:t>Austin said that international law cannot be called law proper in the true sense, because it has neither sovereign legislative authority to enact law nor there is an adequate sanction behind it. Moreover, there is no enforcement agency which can enforce it as a body of rules</a:t>
            </a:r>
            <a:endParaRPr>
              <a:latin typeface="Georgia"/>
              <a:ea typeface="Georgia"/>
              <a:cs typeface="Georgia"/>
              <a:sym typeface="Georgia"/>
            </a:endParaRPr>
          </a:p>
          <a:p>
            <a:pPr marL="342900" lvl="0" indent="-215900" algn="l" rtl="0">
              <a:spcBef>
                <a:spcPts val="400"/>
              </a:spcBef>
              <a:spcAft>
                <a:spcPts val="0"/>
              </a:spcAft>
              <a:buClr>
                <a:schemeClr val="dk1"/>
              </a:buClr>
              <a:buSzPct val="100000"/>
              <a:buNone/>
            </a:pPr>
            <a:endParaRPr>
              <a:latin typeface="Georgia"/>
              <a:ea typeface="Georgia"/>
              <a:cs typeface="Georgia"/>
              <a:sym typeface="Georgia"/>
            </a:endParaRPr>
          </a:p>
          <a:p>
            <a:pPr marL="342900" lvl="0" indent="-342900" algn="l" rtl="0">
              <a:spcBef>
                <a:spcPts val="400"/>
              </a:spcBef>
              <a:spcAft>
                <a:spcPts val="0"/>
              </a:spcAft>
              <a:buClr>
                <a:schemeClr val="dk1"/>
              </a:buClr>
              <a:buSzPct val="100000"/>
              <a:buChar char="•"/>
            </a:pPr>
            <a:r>
              <a:rPr lang="en-US">
                <a:latin typeface="Georgia"/>
                <a:ea typeface="Georgia"/>
                <a:cs typeface="Georgia"/>
                <a:sym typeface="Georgia"/>
              </a:rPr>
              <a:t>The rules commonly called international law are in fact the rules of </a:t>
            </a:r>
            <a:r>
              <a:rPr lang="en-US" b="1">
                <a:latin typeface="Georgia"/>
                <a:ea typeface="Georgia"/>
                <a:cs typeface="Georgia"/>
                <a:sym typeface="Georgia"/>
              </a:rPr>
              <a:t>positive morality;</a:t>
            </a:r>
            <a:r>
              <a:rPr lang="en-US">
                <a:latin typeface="Georgia"/>
                <a:ea typeface="Georgia"/>
                <a:cs typeface="Georgia"/>
                <a:sym typeface="Georgia"/>
              </a:rPr>
              <a:t> the rules are analogous to the rules binding a club or society. </a:t>
            </a:r>
            <a:br>
              <a:rPr lang="en-US">
                <a:latin typeface="Georgia"/>
                <a:ea typeface="Georgia"/>
                <a:cs typeface="Georgia"/>
                <a:sym typeface="Georgia"/>
              </a:rPr>
            </a:br>
            <a:endParaRPr>
              <a:latin typeface="Georgia"/>
              <a:ea typeface="Georgia"/>
              <a:cs typeface="Georgia"/>
              <a:sym typeface="Georgia"/>
            </a:endParaRPr>
          </a:p>
          <a:p>
            <a:pPr marL="342900" lvl="0" indent="-215900" algn="l" rtl="0">
              <a:spcBef>
                <a:spcPts val="400"/>
              </a:spcBef>
              <a:spcAft>
                <a:spcPts val="0"/>
              </a:spcAft>
              <a:buClr>
                <a:schemeClr val="dk1"/>
              </a:buClr>
              <a:buSzPct val="100000"/>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a:t>Continued…</a:t>
            </a:r>
            <a:endParaRPr/>
          </a:p>
        </p:txBody>
      </p:sp>
      <p:sp>
        <p:nvSpPr>
          <p:cNvPr id="126" name="Google Shape;126;p1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345440" algn="l" rtl="0">
              <a:spcBef>
                <a:spcPts val="0"/>
              </a:spcBef>
              <a:spcAft>
                <a:spcPts val="0"/>
              </a:spcAft>
              <a:buClr>
                <a:schemeClr val="dk1"/>
              </a:buClr>
              <a:buSzPts val="3000"/>
              <a:buFont typeface="Georgia"/>
              <a:buChar char="•"/>
            </a:pPr>
            <a:r>
              <a:rPr lang="en-US" sz="3000">
                <a:latin typeface="Georgia"/>
                <a:ea typeface="Georgia"/>
                <a:cs typeface="Georgia"/>
                <a:sym typeface="Georgia"/>
              </a:rPr>
              <a:t>These jurist to support their view put forward following arguments</a:t>
            </a:r>
            <a:endParaRPr sz="3000">
              <a:latin typeface="Georgia"/>
              <a:ea typeface="Georgia"/>
              <a:cs typeface="Georgia"/>
              <a:sym typeface="Georgia"/>
            </a:endParaRPr>
          </a:p>
          <a:p>
            <a:pPr marL="342900" lvl="0" indent="-345440" algn="l" rtl="0">
              <a:spcBef>
                <a:spcPts val="592"/>
              </a:spcBef>
              <a:spcAft>
                <a:spcPts val="0"/>
              </a:spcAft>
              <a:buClr>
                <a:schemeClr val="dk1"/>
              </a:buClr>
              <a:buSzPts val="3000"/>
              <a:buFont typeface="Georgia"/>
              <a:buChar char="•"/>
            </a:pPr>
            <a:r>
              <a:rPr lang="en-US" sz="3000">
                <a:latin typeface="Georgia"/>
                <a:ea typeface="Georgia"/>
                <a:cs typeface="Georgia"/>
                <a:sym typeface="Georgia"/>
              </a:rPr>
              <a:t> In international law there is no determinate superior political authority</a:t>
            </a:r>
            <a:endParaRPr sz="3000">
              <a:latin typeface="Georgia"/>
              <a:ea typeface="Georgia"/>
              <a:cs typeface="Georgia"/>
              <a:sym typeface="Georgia"/>
            </a:endParaRPr>
          </a:p>
          <a:p>
            <a:pPr marL="342900" lvl="0" indent="-345440" algn="l" rtl="0">
              <a:spcBef>
                <a:spcPts val="592"/>
              </a:spcBef>
              <a:spcAft>
                <a:spcPts val="0"/>
              </a:spcAft>
              <a:buClr>
                <a:schemeClr val="dk1"/>
              </a:buClr>
              <a:buSzPts val="3000"/>
              <a:buFont typeface="Georgia"/>
              <a:buChar char="•"/>
            </a:pPr>
            <a:r>
              <a:rPr lang="en-US" sz="3000">
                <a:latin typeface="Georgia"/>
                <a:ea typeface="Georgia"/>
                <a:cs typeface="Georgia"/>
                <a:sym typeface="Georgia"/>
              </a:rPr>
              <a:t> it lacks effective legislative machinary</a:t>
            </a:r>
            <a:endParaRPr sz="3000">
              <a:latin typeface="Georgia"/>
              <a:ea typeface="Georgia"/>
              <a:cs typeface="Georgia"/>
              <a:sym typeface="Georgia"/>
            </a:endParaRPr>
          </a:p>
          <a:p>
            <a:pPr marL="342900" lvl="0" indent="-345440" algn="l" rtl="0">
              <a:spcBef>
                <a:spcPts val="592"/>
              </a:spcBef>
              <a:spcAft>
                <a:spcPts val="0"/>
              </a:spcAft>
              <a:buClr>
                <a:schemeClr val="dk1"/>
              </a:buClr>
              <a:buSzPts val="3000"/>
              <a:buFont typeface="Georgia"/>
              <a:buChar char="•"/>
            </a:pPr>
            <a:r>
              <a:rPr lang="en-US" sz="3000">
                <a:latin typeface="Georgia"/>
                <a:ea typeface="Georgia"/>
                <a:cs typeface="Georgia"/>
                <a:sym typeface="Georgia"/>
              </a:rPr>
              <a:t>International  law lacks sanctions</a:t>
            </a:r>
            <a:endParaRPr sz="3000">
              <a:latin typeface="Georgia"/>
              <a:ea typeface="Georgia"/>
              <a:cs typeface="Georgia"/>
              <a:sym typeface="Georgia"/>
            </a:endParaRPr>
          </a:p>
          <a:p>
            <a:pPr marL="342900" lvl="0" indent="-345440" algn="l" rtl="0">
              <a:spcBef>
                <a:spcPts val="592"/>
              </a:spcBef>
              <a:spcAft>
                <a:spcPts val="0"/>
              </a:spcAft>
              <a:buClr>
                <a:schemeClr val="dk1"/>
              </a:buClr>
              <a:buSzPts val="3000"/>
              <a:buFont typeface="Georgia"/>
              <a:buChar char="•"/>
            </a:pPr>
            <a:r>
              <a:rPr lang="en-US" sz="3000">
                <a:latin typeface="Georgia"/>
                <a:ea typeface="Georgia"/>
                <a:cs typeface="Georgia"/>
                <a:sym typeface="Georgia"/>
              </a:rPr>
              <a:t>There is no executive power in international law to  enforce the decision of ICJ.</a:t>
            </a:r>
            <a:endParaRPr sz="3000">
              <a:latin typeface="Georgia"/>
              <a:ea typeface="Georgia"/>
              <a:cs typeface="Georgia"/>
              <a:sym typeface="Georgia"/>
            </a:endParaRPr>
          </a:p>
          <a:p>
            <a:pPr marL="342900" lvl="0" indent="0" algn="l" rtl="0">
              <a:spcBef>
                <a:spcPts val="592"/>
              </a:spcBef>
              <a:spcAft>
                <a:spcPts val="0"/>
              </a:spcAft>
              <a:buNone/>
            </a:pPr>
            <a:endParaRPr sz="3000">
              <a:latin typeface="Georgia"/>
              <a:ea typeface="Georgia"/>
              <a:cs typeface="Georgia"/>
              <a:sym typeface="Georgia"/>
            </a:endParaRPr>
          </a:p>
          <a:p>
            <a:pPr marL="342900" lvl="0" indent="-154940" algn="l" rtl="0">
              <a:spcBef>
                <a:spcPts val="592"/>
              </a:spcBef>
              <a:spcAft>
                <a:spcPts val="0"/>
              </a:spcAft>
              <a:buClr>
                <a:schemeClr val="dk1"/>
              </a:buClr>
              <a:buSzPts val="3200"/>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sz="3200"/>
              <a:t>CRITICISM OF AUSTIN’S VIEWS</a:t>
            </a:r>
            <a:endParaRPr/>
          </a:p>
        </p:txBody>
      </p:sp>
      <p:sp>
        <p:nvSpPr>
          <p:cNvPr id="132" name="Google Shape;132;p1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47500" lnSpcReduction="20000"/>
          </a:bodyPr>
          <a:lstStyle/>
          <a:p>
            <a:pPr marL="0" lvl="0" indent="0" algn="l" rtl="0">
              <a:spcBef>
                <a:spcPts val="0"/>
              </a:spcBef>
              <a:spcAft>
                <a:spcPts val="0"/>
              </a:spcAft>
              <a:buNone/>
            </a:pPr>
            <a:endParaRPr/>
          </a:p>
          <a:p>
            <a:pPr marL="342900" lvl="0" indent="-342900" algn="l" rtl="0">
              <a:spcBef>
                <a:spcPts val="304"/>
              </a:spcBef>
              <a:spcAft>
                <a:spcPts val="0"/>
              </a:spcAft>
              <a:buClr>
                <a:schemeClr val="dk1"/>
              </a:buClr>
              <a:buSzPct val="100000"/>
              <a:buChar char="•"/>
            </a:pPr>
            <a:r>
              <a:rPr lang="en-US">
                <a:latin typeface="Georgia"/>
                <a:ea typeface="Georgia"/>
                <a:cs typeface="Georgia"/>
                <a:sym typeface="Georgia"/>
              </a:rPr>
              <a:t>According to Oppenheim, law is a body of rules for general conduct within a community which by </a:t>
            </a:r>
            <a:r>
              <a:rPr lang="en-US" b="1">
                <a:latin typeface="Georgia"/>
                <a:ea typeface="Georgia"/>
                <a:cs typeface="Georgia"/>
                <a:sym typeface="Georgia"/>
              </a:rPr>
              <a:t>common consent </a:t>
            </a:r>
            <a:r>
              <a:rPr lang="en-US">
                <a:latin typeface="Georgia"/>
                <a:ea typeface="Georgia"/>
                <a:cs typeface="Georgia"/>
                <a:sym typeface="Georgia"/>
              </a:rPr>
              <a:t>of this community shall be enforced by external power.</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According to Sir Frederic Pollock:</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the only essential conditions for the existence of law are the existence of a political community and the recognition by its members of settled rules binding upon them in that capacity, international law seem on the whole to satisfy these conditions</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 According to Brierly:</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the best evidence for the existence of international law is that every State recognizes that it does exist and that it is itself under obligation to observe it.</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According to Starke, international law is really law.</a:t>
            </a:r>
            <a:br>
              <a:rPr lang="en-US">
                <a:latin typeface="Georgia"/>
                <a:ea typeface="Georgia"/>
                <a:cs typeface="Georgia"/>
                <a:sym typeface="Georgia"/>
              </a:rPr>
            </a:br>
            <a:r>
              <a:rPr lang="en-US">
                <a:latin typeface="Georgia"/>
                <a:ea typeface="Georgia"/>
                <a:cs typeface="Georgia"/>
                <a:sym typeface="Georgia"/>
              </a:rPr>
              <a:t>He has put forward four main arguments:</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firstly, in many primitive communities, a system of law existed without there being a formal legislative authority;</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secondly, international legislation in the form of law-making treaties and conventions has come into existence today;</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thirdly, the authoritative agencies responsible for the maintenance of international intercourse do not regard international law as merely a moral code;</a:t>
            </a:r>
            <a:endParaRPr>
              <a:latin typeface="Georgia"/>
              <a:ea typeface="Georgia"/>
              <a:cs typeface="Georgia"/>
              <a:sym typeface="Georgia"/>
            </a:endParaRPr>
          </a:p>
          <a:p>
            <a:pPr marL="342900" lvl="0" indent="-342900" algn="l" rtl="0">
              <a:spcBef>
                <a:spcPts val="304"/>
              </a:spcBef>
              <a:spcAft>
                <a:spcPts val="0"/>
              </a:spcAft>
              <a:buClr>
                <a:schemeClr val="dk1"/>
              </a:buClr>
              <a:buSzPct val="100000"/>
              <a:buFont typeface="Georgia"/>
              <a:buChar char="•"/>
            </a:pPr>
            <a:r>
              <a:rPr lang="en-US">
                <a:latin typeface="Georgia"/>
                <a:ea typeface="Georgia"/>
                <a:cs typeface="Georgia"/>
                <a:sym typeface="Georgia"/>
              </a:rPr>
              <a:t>lastly, the United Nations is based on the true legality of international law.</a:t>
            </a:r>
            <a:endParaRPr>
              <a:latin typeface="Georgia"/>
              <a:ea typeface="Georgia"/>
              <a:cs typeface="Georgia"/>
              <a:sym typeface="Georgia"/>
            </a:endParaRPr>
          </a:p>
          <a:p>
            <a:pPr marL="0" lvl="0" indent="0" algn="l" rtl="0">
              <a:spcBef>
                <a:spcPts val="304"/>
              </a:spcBef>
              <a:spcAft>
                <a:spcPts val="0"/>
              </a:spcAft>
              <a:buNone/>
            </a:pPr>
            <a:r>
              <a:rPr lang="en-US">
                <a:latin typeface="Georgia"/>
                <a:ea typeface="Georgia"/>
                <a:cs typeface="Georgia"/>
                <a:sym typeface="Georgia"/>
              </a:rPr>
              <a:t/>
            </a:r>
            <a:br>
              <a:rPr lang="en-US">
                <a:latin typeface="Georgia"/>
                <a:ea typeface="Georgia"/>
                <a:cs typeface="Georgia"/>
                <a:sym typeface="Georgia"/>
              </a:rPr>
            </a:br>
            <a:r>
              <a:rPr lang="en-US"/>
              <a: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Calibri"/>
              <a:buNone/>
            </a:pPr>
            <a:r>
              <a:rPr lang="en-US" sz="3200" b="1"/>
              <a:t>ARGUMENTS SUMMED UP</a:t>
            </a:r>
            <a:endParaRPr/>
          </a:p>
        </p:txBody>
      </p:sp>
      <p:sp>
        <p:nvSpPr>
          <p:cNvPr id="138" name="Google Shape;138;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fontScale="62500" lnSpcReduction="20000"/>
          </a:bodyPr>
          <a:lstStyle/>
          <a:p>
            <a:pPr marL="342900" lvl="0" indent="-231140" algn="l" rtl="0">
              <a:spcBef>
                <a:spcPts val="352"/>
              </a:spcBef>
              <a:spcAft>
                <a:spcPts val="0"/>
              </a:spcAft>
              <a:buClr>
                <a:schemeClr val="dk1"/>
              </a:buClr>
              <a:buSzPct val="100000"/>
              <a:buNone/>
            </a:pPr>
            <a:endParaRPr/>
          </a:p>
          <a:p>
            <a:pPr marL="342900" lvl="0" indent="-231140" algn="l" rtl="0">
              <a:spcBef>
                <a:spcPts val="352"/>
              </a:spcBef>
              <a:spcAft>
                <a:spcPts val="0"/>
              </a:spcAft>
              <a:buClr>
                <a:schemeClr val="dk1"/>
              </a:buClr>
              <a:buSzPct val="100000"/>
              <a:buNone/>
            </a:pPr>
            <a:endParaRPr/>
          </a:p>
          <a:p>
            <a:pPr marL="342900" lvl="0" indent="-358140" algn="l" rtl="0">
              <a:spcBef>
                <a:spcPts val="352"/>
              </a:spcBef>
              <a:spcAft>
                <a:spcPts val="0"/>
              </a:spcAft>
              <a:buClr>
                <a:schemeClr val="dk1"/>
              </a:buClr>
              <a:buSzPct val="100000"/>
              <a:buChar char="•"/>
            </a:pPr>
            <a:r>
              <a:rPr lang="en-US"/>
              <a:t>The term </a:t>
            </a:r>
            <a:r>
              <a:rPr lang="en-US" b="1"/>
              <a:t>law</a:t>
            </a:r>
            <a:r>
              <a:rPr lang="en-US"/>
              <a:t> cannot be limited to rules of conduct enacted by a sovereign authority. Customary rules of law do exist viz. common law of England. The rules laid down by treaties are binding although they do not emanate from a sovereign political authority. The procedure for formulating international rules is well settled by means of treaties, etc.</a:t>
            </a:r>
            <a:br>
              <a:rPr lang="en-US"/>
            </a:br>
            <a:r>
              <a:rPr lang="en-US"/>
              <a:t> </a:t>
            </a:r>
            <a:endParaRPr/>
          </a:p>
          <a:p>
            <a:pPr marL="342900" lvl="0" indent="-358140" algn="l" rtl="0">
              <a:spcBef>
                <a:spcPts val="352"/>
              </a:spcBef>
              <a:spcAft>
                <a:spcPts val="0"/>
              </a:spcAft>
              <a:buClr>
                <a:schemeClr val="dk1"/>
              </a:buClr>
              <a:buSzPct val="100000"/>
              <a:buChar char="•"/>
            </a:pPr>
            <a:r>
              <a:rPr lang="en-US"/>
              <a:t>When international questions arise, States do not rely upon moral arguments but rely upon treaties, precedents and opinions of specialists. Thus, States do not deny the existence of international law. In some States (e.g. USA and UK), international law is treated as part of their own law (</a:t>
            </a:r>
            <a:r>
              <a:rPr lang="en-US" b="1"/>
              <a:t>Paquete v. Habanna</a:t>
            </a:r>
            <a:r>
              <a:rPr lang="en-US"/>
              <a:t> (1900) 175 US 677), As aptly remarked by Prof. Hart, international law is law because States regard it as law. Nothing need be further proved.</a:t>
            </a:r>
            <a:br>
              <a:rPr lang="en-US"/>
            </a:br>
            <a:r>
              <a:rPr lang="en-US"/>
              <a:t> </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4760</Words>
  <PresentationFormat>On-screen Show (4:3)</PresentationFormat>
  <Paragraphs>292</Paragraphs>
  <Slides>49</Slides>
  <Notes>49</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PUBLIC INTERNATIONAL LAW</vt:lpstr>
      <vt:lpstr>DEFINITIONS</vt:lpstr>
      <vt:lpstr>OPPENHEIM’S REVISED DEFINITION, 1992</vt:lpstr>
      <vt:lpstr>THROUGH LENS OF PROMINENENT FIGURES</vt:lpstr>
      <vt:lpstr> Nature of international law</vt:lpstr>
      <vt:lpstr>AUSITINIAN VIEWS</vt:lpstr>
      <vt:lpstr>Continued…</vt:lpstr>
      <vt:lpstr>CRITICISM OF AUSTIN’S VIEWS</vt:lpstr>
      <vt:lpstr>ARGUMENTS SUMMED UP</vt:lpstr>
      <vt:lpstr>CONTINUED…</vt:lpstr>
      <vt:lpstr>BASIS OF INTERNATIONAL LAW</vt:lpstr>
      <vt:lpstr>BASIS OF INTERNATIONAL LAW</vt:lpstr>
      <vt:lpstr>OTHER THEORIES</vt:lpstr>
      <vt:lpstr>Relation of International Law to Domestic law</vt:lpstr>
      <vt:lpstr>DUALISTIC THEORY (TRIEPEL, ANZILLOTE)</vt:lpstr>
      <vt:lpstr>DIFFERENCE POINTS</vt:lpstr>
      <vt:lpstr>RESTRICTIONS TO DUALISTIC THEOTY</vt:lpstr>
      <vt:lpstr>TRANSFORMATION OR SPECIFIC ADOPTION THEORY</vt:lpstr>
      <vt:lpstr>DELEGATION THEORY</vt:lpstr>
      <vt:lpstr>State practices </vt:lpstr>
      <vt:lpstr>STATE PRACTISES</vt:lpstr>
      <vt:lpstr>SOLOMON VS. COMISSIONERS OF CUSTOMS AND EXCISE (1967) 2 Q.B. 116</vt:lpstr>
      <vt:lpstr>American practice</vt:lpstr>
      <vt:lpstr>AMERICAN PRACTISE</vt:lpstr>
      <vt:lpstr>AMERICAN PRACTISE</vt:lpstr>
      <vt:lpstr> Indian  practice</vt:lpstr>
      <vt:lpstr> </vt:lpstr>
      <vt:lpstr>INDIAN PRACTISE</vt:lpstr>
      <vt:lpstr>INDIAN PRACTISE</vt:lpstr>
      <vt:lpstr>INDIAN PRACTISE</vt:lpstr>
      <vt:lpstr>INDIAN PRACTISE</vt:lpstr>
      <vt:lpstr>Sources of International law</vt:lpstr>
      <vt:lpstr>INTERNATIONAL CONVENTIONS AND TREATIES</vt:lpstr>
      <vt:lpstr>TREATIES</vt:lpstr>
      <vt:lpstr>2. TREATY CONTRACTS</vt:lpstr>
      <vt:lpstr>B. CUSTOMS</vt:lpstr>
      <vt:lpstr>CUSTOMS</vt:lpstr>
      <vt:lpstr>OPINO JURIS ET NECESSITATIS</vt:lpstr>
      <vt:lpstr>CUSTOMS</vt:lpstr>
      <vt:lpstr>2. GENERATION OF CUSTOMARY RULES BY TREATIES</vt:lpstr>
      <vt:lpstr>COURT’S INSTANCE</vt:lpstr>
      <vt:lpstr>Essential Ingredients of a Custom </vt:lpstr>
      <vt:lpstr>Application of international custom is very difficult</vt:lpstr>
      <vt:lpstr>THE LOTUS CASE</vt:lpstr>
      <vt:lpstr>THE LOTUS CASE</vt:lpstr>
      <vt:lpstr>General principles of law recognized by civilized nations</vt:lpstr>
      <vt:lpstr>GENERAL PRINCIPLES RECOGNISED BY CIVILIZED NATIONS</vt:lpstr>
      <vt:lpstr>Subsidiary and indirect sources of international law</vt:lpstr>
      <vt:lpstr>GENERAL PRINCIPLES RECOGNISED BY CIVILISED NATIONS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INTERNATIONAL LAW</dc:title>
  <dc:creator>icfai</dc:creator>
  <cp:lastModifiedBy>LENOVO</cp:lastModifiedBy>
  <cp:revision>1</cp:revision>
  <dcterms:created xsi:type="dcterms:W3CDTF">2006-08-16T00:00:00Z</dcterms:created>
  <dcterms:modified xsi:type="dcterms:W3CDTF">2025-05-15T08:13:38Z</dcterms:modified>
</cp:coreProperties>
</file>