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143" r:id="rId1"/>
  </p:sldMasterIdLst>
  <p:sldIdLst>
    <p:sldId id="282" r:id="rId2"/>
    <p:sldId id="296" r:id="rId3"/>
    <p:sldId id="262" r:id="rId4"/>
    <p:sldId id="261" r:id="rId5"/>
    <p:sldId id="287" r:id="rId6"/>
    <p:sldId id="264" r:id="rId7"/>
    <p:sldId id="299" r:id="rId8"/>
    <p:sldId id="300" r:id="rId9"/>
    <p:sldId id="29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84">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0033"/>
    <a:srgbClr val="8F45C7"/>
    <a:srgbClr val="00FFFF"/>
    <a:srgbClr val="273C10"/>
    <a:srgbClr val="FF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97" autoAdjust="0"/>
    <p:restoredTop sz="94660"/>
  </p:normalViewPr>
  <p:slideViewPr>
    <p:cSldViewPr>
      <p:cViewPr varScale="1">
        <p:scale>
          <a:sx n="82" d="100"/>
          <a:sy n="82" d="100"/>
        </p:scale>
        <p:origin x="-1440" y="-91"/>
      </p:cViewPr>
      <p:guideLst>
        <p:guide orient="horz" pos="2184"/>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pPr>
              <a:defRPr/>
            </a:pPr>
            <a:fld id="{E1173218-B483-4E3A-98A8-FAB4A3D5495A}" type="datetimeFigureOut">
              <a:rPr lang="zh-CN" altLang="en-US" smtClean="0"/>
              <a:pPr>
                <a:defRPr/>
              </a:pPr>
              <a:t>2025/5/18</a:t>
            </a:fld>
            <a:endParaRPr lang="zh-CN" altLang="en-US"/>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pPr>
              <a:defRPr/>
            </a:pPr>
            <a:endParaRPr lang="zh-CN" alt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75A15FE-8468-40A8-B4F5-E87558822C33}" type="slidenum">
              <a:rPr lang="en-US" smtClean="0"/>
              <a:pPr/>
              <a:t>‹#›</a:t>
            </a:fld>
            <a:endParaRPr lang="en-US"/>
          </a:p>
        </p:txBody>
      </p:sp>
    </p:spTree>
    <p:extLst>
      <p:ext uri="{BB962C8B-B14F-4D97-AF65-F5344CB8AC3E}">
        <p14:creationId xmlns:p14="http://schemas.microsoft.com/office/powerpoint/2010/main" xmlns="" val="2242408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07BED244-38C2-4560-BAFC-6E8AA3ADBA36}" type="datetimeFigureOut">
              <a:rPr lang="en-US" smtClean="0"/>
              <a:pPr>
                <a:defRPr/>
              </a:pPr>
              <a:t>5/18/2025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27D8987D-7AA1-4E95-8AB6-FDE6150C1559}" type="slidenum">
              <a:rPr lang="en-US" smtClean="0"/>
              <a:pPr/>
              <a:t>‹#›</a:t>
            </a:fld>
            <a:endParaRPr lang="en-US"/>
          </a:p>
        </p:txBody>
      </p:sp>
    </p:spTree>
    <p:extLst>
      <p:ext uri="{BB962C8B-B14F-4D97-AF65-F5344CB8AC3E}">
        <p14:creationId xmlns:p14="http://schemas.microsoft.com/office/powerpoint/2010/main" xmlns="" val="734129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7BED244-38C2-4560-BAFC-6E8AA3ADBA36}" type="datetimeFigureOut">
              <a:rPr lang="en-US" smtClean="0"/>
              <a:pPr>
                <a:defRPr/>
              </a:pPr>
              <a:t>5/18/2025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7D8987D-7AA1-4E95-8AB6-FDE6150C1559}" type="slidenum">
              <a:rPr lang="en-US" smtClean="0"/>
              <a:pPr/>
              <a:t>‹#›</a:t>
            </a:fld>
            <a:endParaRPr lang="en-US"/>
          </a:p>
        </p:txBody>
      </p:sp>
    </p:spTree>
    <p:extLst>
      <p:ext uri="{BB962C8B-B14F-4D97-AF65-F5344CB8AC3E}">
        <p14:creationId xmlns:p14="http://schemas.microsoft.com/office/powerpoint/2010/main" xmlns="" val="3831014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7BED244-38C2-4560-BAFC-6E8AA3ADBA36}" type="datetimeFigureOut">
              <a:rPr lang="en-US" smtClean="0"/>
              <a:pPr>
                <a:defRPr/>
              </a:pPr>
              <a:t>5/18/2025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7D8987D-7AA1-4E95-8AB6-FDE6150C1559}" type="slidenum">
              <a:rPr lang="en-US" smtClean="0"/>
              <a:pPr/>
              <a:t>‹#›</a:t>
            </a:fld>
            <a:endParaRPr lang="en-US"/>
          </a:p>
        </p:txBody>
      </p:sp>
    </p:spTree>
    <p:extLst>
      <p:ext uri="{BB962C8B-B14F-4D97-AF65-F5344CB8AC3E}">
        <p14:creationId xmlns:p14="http://schemas.microsoft.com/office/powerpoint/2010/main" xmlns="" val="559189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9107B9B3-AEF4-42EC-9016-838BAB73A41D}" type="datetimeFigureOut">
              <a:rPr lang="en-US" smtClean="0"/>
              <a:pPr>
                <a:defRPr/>
              </a:pPr>
              <a:t>5/18/2025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A980FEF0-FCF3-4AE0-AD00-8364BC34A2D3}" type="slidenum">
              <a:rPr lang="en-US" smtClean="0"/>
              <a:pPr/>
              <a:t>‹#›</a:t>
            </a:fld>
            <a:endParaRPr lang="en-US"/>
          </a:p>
        </p:txBody>
      </p:sp>
    </p:spTree>
    <p:extLst>
      <p:ext uri="{BB962C8B-B14F-4D97-AF65-F5344CB8AC3E}">
        <p14:creationId xmlns:p14="http://schemas.microsoft.com/office/powerpoint/2010/main" xmlns="" val="3490063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fld id="{07BED244-38C2-4560-BAFC-6E8AA3ADBA36}" type="datetimeFigureOut">
              <a:rPr lang="en-US" smtClean="0"/>
              <a:pPr>
                <a:defRPr/>
              </a:pPr>
              <a:t>5/18/2025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27D8987D-7AA1-4E95-8AB6-FDE6150C1559}" type="slidenum">
              <a:rPr lang="en-US" smtClean="0"/>
              <a:pPr/>
              <a:t>‹#›</a:t>
            </a:fld>
            <a:endParaRPr lang="en-US"/>
          </a:p>
        </p:txBody>
      </p:sp>
    </p:spTree>
    <p:extLst>
      <p:ext uri="{BB962C8B-B14F-4D97-AF65-F5344CB8AC3E}">
        <p14:creationId xmlns:p14="http://schemas.microsoft.com/office/powerpoint/2010/main" xmlns="" val="11601705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fld id="{07BED244-38C2-4560-BAFC-6E8AA3ADBA36}" type="datetimeFigureOut">
              <a:rPr lang="en-US" smtClean="0"/>
              <a:pPr>
                <a:defRPr/>
              </a:pPr>
              <a:t>5/18/2025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27D8987D-7AA1-4E95-8AB6-FDE6150C1559}" type="slidenum">
              <a:rPr lang="en-US" smtClean="0"/>
              <a:pPr/>
              <a:t>‹#›</a:t>
            </a:fld>
            <a:endParaRPr lang="en-US"/>
          </a:p>
        </p:txBody>
      </p:sp>
    </p:spTree>
    <p:extLst>
      <p:ext uri="{BB962C8B-B14F-4D97-AF65-F5344CB8AC3E}">
        <p14:creationId xmlns:p14="http://schemas.microsoft.com/office/powerpoint/2010/main" xmlns="" val="23626213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490B9D4-3870-4EFE-AB3E-A74CA0387069}" type="datetimeFigureOut">
              <a:rPr lang="en-US" smtClean="0"/>
              <a:pPr>
                <a:defRPr/>
              </a:pPr>
              <a:t>5/18/2025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49E6C256-A7B3-4BCB-9E55-FA260B7F02AC}" type="slidenum">
              <a:rPr lang="en-US" smtClean="0"/>
              <a:pPr/>
              <a:t>‹#›</a:t>
            </a:fld>
            <a:endParaRPr lang="en-US"/>
          </a:p>
        </p:txBody>
      </p:sp>
    </p:spTree>
    <p:extLst>
      <p:ext uri="{BB962C8B-B14F-4D97-AF65-F5344CB8AC3E}">
        <p14:creationId xmlns:p14="http://schemas.microsoft.com/office/powerpoint/2010/main" xmlns="" val="39611101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4797E5C-A919-460D-9750-C93F687935AF}" type="datetimeFigureOut">
              <a:rPr lang="en-US" smtClean="0"/>
              <a:pPr>
                <a:defRPr/>
              </a:pPr>
              <a:t>5/18/2025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390CED8F-E162-49C4-8A0A-F3E5E00C1301}" type="slidenum">
              <a:rPr lang="en-US" smtClean="0"/>
              <a:pPr/>
              <a:t>‹#›</a:t>
            </a:fld>
            <a:endParaRPr lang="en-US"/>
          </a:p>
        </p:txBody>
      </p:sp>
    </p:spTree>
    <p:extLst>
      <p:ext uri="{BB962C8B-B14F-4D97-AF65-F5344CB8AC3E}">
        <p14:creationId xmlns:p14="http://schemas.microsoft.com/office/powerpoint/2010/main" xmlns="" val="2744199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5612A0D-DFBE-40DA-AAC3-9BA2AE165AD7}" type="datetimeFigureOut">
              <a:rPr lang="en-US" smtClean="0"/>
              <a:pPr>
                <a:defRPr/>
              </a:pPr>
              <a:t>5/18/2025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92FB1C42-97D7-46E2-9E4F-8C59705A0B9B}" type="slidenum">
              <a:rPr lang="en-US" smtClean="0"/>
              <a:pPr/>
              <a:t>‹#›</a:t>
            </a:fld>
            <a:endParaRPr lang="en-US"/>
          </a:p>
        </p:txBody>
      </p:sp>
    </p:spTree>
    <p:extLst>
      <p:ext uri="{BB962C8B-B14F-4D97-AF65-F5344CB8AC3E}">
        <p14:creationId xmlns:p14="http://schemas.microsoft.com/office/powerpoint/2010/main" xmlns="" val="3058325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EB86B5B-82D6-4CAB-885D-9FEB9C07F122}" type="datetimeFigureOut">
              <a:rPr lang="en-US" smtClean="0"/>
              <a:pPr>
                <a:defRPr/>
              </a:pPr>
              <a:t>5/18/2025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EDAEE65A-3876-421D-81A8-5D6ADE2C7FD8}" type="slidenum">
              <a:rPr lang="en-US" smtClean="0"/>
              <a:pPr/>
              <a:t>‹#›</a:t>
            </a:fld>
            <a:endParaRPr lang="en-US"/>
          </a:p>
        </p:txBody>
      </p:sp>
    </p:spTree>
    <p:extLst>
      <p:ext uri="{BB962C8B-B14F-4D97-AF65-F5344CB8AC3E}">
        <p14:creationId xmlns:p14="http://schemas.microsoft.com/office/powerpoint/2010/main" xmlns="" val="70918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5251138-69B9-46B3-ABFD-A4D92C8DFF66}" type="datetimeFigureOut">
              <a:rPr lang="en-US" smtClean="0"/>
              <a:pPr>
                <a:defRPr/>
              </a:pPr>
              <a:t>5/18/2025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0AD3FFB0-FC4A-4D84-A2C9-80C0CAADCCAD}" type="slidenum">
              <a:rPr lang="en-US" smtClean="0"/>
              <a:pPr/>
              <a:t>‹#›</a:t>
            </a:fld>
            <a:endParaRPr lang="en-US"/>
          </a:p>
        </p:txBody>
      </p:sp>
    </p:spTree>
    <p:extLst>
      <p:ext uri="{BB962C8B-B14F-4D97-AF65-F5344CB8AC3E}">
        <p14:creationId xmlns:p14="http://schemas.microsoft.com/office/powerpoint/2010/main" xmlns="" val="3046055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953ED16-D6AE-4586-B1D9-3DE37793C43B}" type="datetimeFigureOut">
              <a:rPr lang="en-US" smtClean="0"/>
              <a:pPr>
                <a:defRPr/>
              </a:pPr>
              <a:t>5/18/2025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3ADCF326-A9BA-42B5-9E99-C3916FB1EC98}" type="slidenum">
              <a:rPr lang="en-US" smtClean="0"/>
              <a:pPr/>
              <a:t>‹#›</a:t>
            </a:fld>
            <a:endParaRPr lang="en-US"/>
          </a:p>
        </p:txBody>
      </p:sp>
    </p:spTree>
    <p:extLst>
      <p:ext uri="{BB962C8B-B14F-4D97-AF65-F5344CB8AC3E}">
        <p14:creationId xmlns:p14="http://schemas.microsoft.com/office/powerpoint/2010/main" xmlns="" val="3573401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9215FCE1-9578-461F-BAA5-BBDC318517D1}" type="datetimeFigureOut">
              <a:rPr lang="en-US" smtClean="0"/>
              <a:pPr>
                <a:defRPr/>
              </a:pPr>
              <a:t>5/18/2025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80A6B467-04BC-4136-8145-3E5C059838EF}" type="slidenum">
              <a:rPr lang="en-US" smtClean="0"/>
              <a:pPr/>
              <a:t>‹#›</a:t>
            </a:fld>
            <a:endParaRPr lang="en-US"/>
          </a:p>
        </p:txBody>
      </p:sp>
    </p:spTree>
    <p:extLst>
      <p:ext uri="{BB962C8B-B14F-4D97-AF65-F5344CB8AC3E}">
        <p14:creationId xmlns:p14="http://schemas.microsoft.com/office/powerpoint/2010/main" xmlns="" val="2154512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pPr>
              <a:defRPr/>
            </a:pPr>
            <a:fld id="{31AAEEBE-9C0F-45C9-BF68-CFB662184931}" type="datetimeFigureOut">
              <a:rPr lang="en-US" smtClean="0"/>
              <a:pPr>
                <a:defRPr/>
              </a:pPr>
              <a:t>5/18/2025</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EEEE050-94E6-4772-B51C-C37C6D639C7F}" type="slidenum">
              <a:rPr lang="en-US" smtClean="0"/>
              <a:pPr/>
              <a:t>‹#›</a:t>
            </a:fld>
            <a:endParaRPr lang="en-US"/>
          </a:p>
        </p:txBody>
      </p:sp>
    </p:spTree>
    <p:extLst>
      <p:ext uri="{BB962C8B-B14F-4D97-AF65-F5344CB8AC3E}">
        <p14:creationId xmlns:p14="http://schemas.microsoft.com/office/powerpoint/2010/main" xmlns="" val="3024766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1F4E2224-7473-46AF-BC2F-9B62378D1F9E}" type="datetimeFigureOut">
              <a:rPr lang="en-US" smtClean="0"/>
              <a:pPr>
                <a:defRPr/>
              </a:pPr>
              <a:t>5/18/2025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5B9B6328-208C-4006-8AC1-31FB381FE2D3}" type="slidenum">
              <a:rPr lang="en-US" smtClean="0"/>
              <a:pPr/>
              <a:t>‹#›</a:t>
            </a:fld>
            <a:endParaRPr lang="en-US"/>
          </a:p>
        </p:txBody>
      </p:sp>
    </p:spTree>
    <p:extLst>
      <p:ext uri="{BB962C8B-B14F-4D97-AF65-F5344CB8AC3E}">
        <p14:creationId xmlns:p14="http://schemas.microsoft.com/office/powerpoint/2010/main" xmlns="" val="2063674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5B043EE-BDC6-4C5B-83B2-92670F5CEA71}" type="datetimeFigureOut">
              <a:rPr lang="en-US" smtClean="0"/>
              <a:pPr>
                <a:defRPr/>
              </a:pPr>
              <a:t>5/18/2025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ABB5B5A9-80FF-46B9-8495-B021DFA71055}" type="slidenum">
              <a:rPr lang="en-US" smtClean="0"/>
              <a:pPr/>
              <a:t>‹#›</a:t>
            </a:fld>
            <a:endParaRPr lang="en-US"/>
          </a:p>
        </p:txBody>
      </p:sp>
    </p:spTree>
    <p:extLst>
      <p:ext uri="{BB962C8B-B14F-4D97-AF65-F5344CB8AC3E}">
        <p14:creationId xmlns:p14="http://schemas.microsoft.com/office/powerpoint/2010/main" xmlns="" val="72484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pPr>
              <a:defRPr/>
            </a:pPr>
            <a:fld id="{07BED244-38C2-4560-BAFC-6E8AA3ADBA36}" type="datetimeFigureOut">
              <a:rPr lang="en-US" smtClean="0"/>
              <a:pPr>
                <a:defRPr/>
              </a:pPr>
              <a:t>5/18/2025</a:t>
            </a:fld>
            <a:endParaRPr lang="en-US"/>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pPr>
              <a:defRPr/>
            </a:pPr>
            <a:endParaRPr lang="en-US"/>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27D8987D-7AA1-4E95-8AB6-FDE6150C1559}" type="slidenum">
              <a:rPr lang="en-US" smtClean="0"/>
              <a:pPr/>
              <a:t>‹#›</a:t>
            </a:fld>
            <a:endParaRPr lang="en-US"/>
          </a:p>
        </p:txBody>
      </p:sp>
    </p:spTree>
    <p:extLst>
      <p:ext uri="{BB962C8B-B14F-4D97-AF65-F5344CB8AC3E}">
        <p14:creationId xmlns:p14="http://schemas.microsoft.com/office/powerpoint/2010/main" xmlns="" val="497260960"/>
      </p:ext>
    </p:extLst>
  </p:cSld>
  <p:clrMap bg1="lt1" tx1="dk1" bg2="lt2" tx2="dk2" accent1="accent1" accent2="accent2" accent3="accent3" accent4="accent4" accent5="accent5" accent6="accent6" hlink="hlink" folHlink="folHlink"/>
  <p:sldLayoutIdLst>
    <p:sldLayoutId id="2147484144" r:id="rId1"/>
    <p:sldLayoutId id="2147484145" r:id="rId2"/>
    <p:sldLayoutId id="2147484146" r:id="rId3"/>
    <p:sldLayoutId id="2147484147" r:id="rId4"/>
    <p:sldLayoutId id="2147484148" r:id="rId5"/>
    <p:sldLayoutId id="2147484149" r:id="rId6"/>
    <p:sldLayoutId id="2147484150" r:id="rId7"/>
    <p:sldLayoutId id="2147484151" r:id="rId8"/>
    <p:sldLayoutId id="2147484152" r:id="rId9"/>
    <p:sldLayoutId id="2147484153" r:id="rId10"/>
    <p:sldLayoutId id="2147484154" r:id="rId11"/>
    <p:sldLayoutId id="2147484155" r:id="rId12"/>
    <p:sldLayoutId id="2147484156" r:id="rId13"/>
    <p:sldLayoutId id="2147484157" r:id="rId14"/>
    <p:sldLayoutId id="2147484158" r:id="rId15"/>
    <p:sldLayoutId id="2147484159" r:id="rId16"/>
    <p:sldLayoutId id="2147484160"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50" y="1005061"/>
            <a:ext cx="9029700" cy="682399"/>
          </a:xfrm>
          <a:prstGeom prst="rect">
            <a:avLst/>
          </a:prstGeom>
          <a:solidFill>
            <a:srgbClr val="7030A0"/>
          </a:solidFill>
          <a:ln>
            <a:solidFill>
              <a:srgbClr val="7030A0"/>
            </a:solidFill>
          </a:ln>
        </p:spPr>
        <p:txBody>
          <a:bodyPr vert="horz" wrap="square" lIns="0" tIns="58579" rIns="0" bIns="0" numCol="1" rtlCol="0" anchor="t" anchorCtr="0" compatLnSpc="1">
            <a:prstTxWarp prst="textNoShape">
              <a:avLst/>
            </a:prstTxWarp>
            <a:spAutoFit/>
          </a:bodyPr>
          <a:lstStyle/>
          <a:p>
            <a:pPr algn="ctr">
              <a:spcBef>
                <a:spcPts val="461"/>
              </a:spcBef>
            </a:pPr>
            <a:r>
              <a:rPr lang="en-IN" sz="4050" b="1" dirty="0">
                <a:solidFill>
                  <a:schemeClr val="bg1"/>
                </a:solidFill>
              </a:rPr>
              <a:t>NAWADA VIDHI MAHAVIDYALAYA</a:t>
            </a:r>
            <a:endParaRPr sz="4050" b="1" spc="-19" dirty="0">
              <a:solidFill>
                <a:schemeClr val="bg1"/>
              </a:solidFill>
            </a:endParaRPr>
          </a:p>
        </p:txBody>
      </p:sp>
      <p:sp>
        <p:nvSpPr>
          <p:cNvPr id="5" name="object 2">
            <a:extLst>
              <a:ext uri="{FF2B5EF4-FFF2-40B4-BE49-F238E27FC236}">
                <a16:creationId xmlns:a16="http://schemas.microsoft.com/office/drawing/2014/main" xmlns="" id="{D1EA23EE-AD76-BA7E-C2AF-FD382EABE430}"/>
              </a:ext>
            </a:extLst>
          </p:cNvPr>
          <p:cNvSpPr txBox="1">
            <a:spLocks/>
          </p:cNvSpPr>
          <p:nvPr/>
        </p:nvSpPr>
        <p:spPr>
          <a:xfrm>
            <a:off x="1994720" y="2000250"/>
            <a:ext cx="4972050" cy="1156887"/>
          </a:xfrm>
          <a:prstGeom prst="rect">
            <a:avLst/>
          </a:prstGeom>
          <a:solidFill>
            <a:srgbClr val="00B050"/>
          </a:solidFill>
          <a:ln>
            <a:solidFill>
              <a:srgbClr val="0070C0"/>
            </a:solidFill>
          </a:ln>
        </p:spPr>
        <p:txBody>
          <a:bodyPr vert="horz" wrap="square" lIns="0" tIns="58579" rIns="0" bIns="0" rtlCol="0">
            <a:spAutoFit/>
          </a:bodyPr>
          <a:lstStyle>
            <a:lvl1pPr>
              <a:defRPr sz="4000" b="1" i="1" u="sng">
                <a:solidFill>
                  <a:schemeClr val="tx1"/>
                </a:solidFill>
                <a:latin typeface="Calibri"/>
                <a:ea typeface="+mj-ea"/>
                <a:cs typeface="Calibri"/>
              </a:defRPr>
            </a:lvl1pPr>
          </a:lstStyle>
          <a:p>
            <a:pPr algn="ctr">
              <a:spcBef>
                <a:spcPts val="461"/>
              </a:spcBef>
            </a:pPr>
            <a:r>
              <a:rPr lang="en-IN" sz="2100" i="0" dirty="0" smtClean="0">
                <a:solidFill>
                  <a:schemeClr val="bg1"/>
                </a:solidFill>
              </a:rPr>
              <a:t>MR. </a:t>
            </a:r>
            <a:r>
              <a:rPr lang="en-IN" sz="2100" i="0" smtClean="0">
                <a:solidFill>
                  <a:schemeClr val="bg1"/>
                </a:solidFill>
              </a:rPr>
              <a:t>MIRAJ AHMED </a:t>
            </a:r>
            <a:endParaRPr lang="en-IN" sz="2100" i="0" dirty="0">
              <a:solidFill>
                <a:schemeClr val="bg1"/>
              </a:solidFill>
            </a:endParaRPr>
          </a:p>
          <a:p>
            <a:pPr algn="ctr">
              <a:spcBef>
                <a:spcPts val="461"/>
              </a:spcBef>
            </a:pPr>
            <a:r>
              <a:rPr lang="en-IN" sz="2100" i="0" spc="-19" dirty="0">
                <a:solidFill>
                  <a:schemeClr val="bg1"/>
                </a:solidFill>
              </a:rPr>
              <a:t>Assistant Professor</a:t>
            </a:r>
          </a:p>
          <a:p>
            <a:pPr algn="ctr">
              <a:spcBef>
                <a:spcPts val="461"/>
              </a:spcBef>
            </a:pPr>
            <a:r>
              <a:rPr lang="en-IN" sz="2100" i="0" spc="-19" dirty="0" err="1">
                <a:solidFill>
                  <a:schemeClr val="bg1"/>
                </a:solidFill>
              </a:rPr>
              <a:t>Nawada</a:t>
            </a:r>
            <a:r>
              <a:rPr lang="en-IN" sz="2100" i="0" spc="-19" dirty="0">
                <a:solidFill>
                  <a:schemeClr val="bg1"/>
                </a:solidFill>
              </a:rPr>
              <a:t> Vidhi Mahavidyalaya, </a:t>
            </a:r>
            <a:r>
              <a:rPr lang="en-IN" sz="2100" i="0" spc="-19" dirty="0" err="1">
                <a:solidFill>
                  <a:schemeClr val="bg1"/>
                </a:solidFill>
              </a:rPr>
              <a:t>Nawada</a:t>
            </a:r>
            <a:r>
              <a:rPr lang="en-IN" sz="2100" i="0" spc="-19" dirty="0">
                <a:solidFill>
                  <a:schemeClr val="bg1"/>
                </a:solidFill>
              </a:rPr>
              <a:t> Bihar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704" y="1752644"/>
            <a:ext cx="7772400" cy="1082675"/>
          </a:xfrm>
          <a:ln>
            <a:miter lim="800000"/>
            <a:headEnd/>
            <a:tailEnd/>
          </a:ln>
        </p:spPr>
        <p:txBody>
          <a:bodyPr rtlCol="0">
            <a:normAutofit fontScale="90000"/>
          </a:bodyPr>
          <a:lstStyle/>
          <a:p>
            <a:pPr eaLnBrk="1" fontAlgn="auto" hangingPunct="1">
              <a:spcAft>
                <a:spcPts val="0"/>
              </a:spcAft>
              <a:defRPr/>
            </a:pPr>
            <a:r>
              <a:rPr lang="en-US" sz="8000" dirty="0">
                <a:ln w="0"/>
                <a:solidFill>
                  <a:srgbClr val="FFFF00"/>
                </a:solidFill>
                <a:effectLst>
                  <a:reflection blurRad="6350" stA="53000" endA="300" endPos="35500" dir="5400000" sy="-90000" algn="bl" rotWithShape="0"/>
                </a:effectLst>
                <a:latin typeface="Algerian" panose="04020705040A02060702" pitchFamily="82" charset="0"/>
              </a:rPr>
              <a:t>PRESENTATION OF Dower</a:t>
            </a:r>
            <a:endParaRPr lang="en-US" sz="8000" dirty="0">
              <a:solidFill>
                <a:srgbClr val="FFFF00"/>
              </a:solidFill>
            </a:endParaRPr>
          </a:p>
        </p:txBody>
      </p:sp>
      <p:sp>
        <p:nvSpPr>
          <p:cNvPr id="3075" name="Subtitle 2"/>
          <p:cNvSpPr>
            <a:spLocks noGrp="1"/>
          </p:cNvSpPr>
          <p:nvPr>
            <p:ph type="subTitle" idx="1"/>
          </p:nvPr>
        </p:nvSpPr>
        <p:spPr>
          <a:xfrm>
            <a:off x="2895644" y="3048010"/>
            <a:ext cx="4343286" cy="2133592"/>
          </a:xfrm>
        </p:spPr>
        <p:txBody>
          <a:bodyPr rtlCol="0">
            <a:normAutofit/>
          </a:bodyPr>
          <a:lstStyle/>
          <a:p>
            <a:pPr algn="ctr" eaLnBrk="1" fontAlgn="auto" hangingPunct="1">
              <a:spcAft>
                <a:spcPts val="0"/>
              </a:spcAft>
              <a:buFont typeface="Wingdings 3" charset="2"/>
              <a:buNone/>
              <a:defRPr/>
            </a:pPr>
            <a:r>
              <a:rPr lang="en-US" dirty="0">
                <a:solidFill>
                  <a:srgbClr val="FFFF00"/>
                </a:solidFill>
              </a:rPr>
              <a:t>Prof...……………………………. </a:t>
            </a:r>
          </a:p>
          <a:p>
            <a:pPr algn="ctr" eaLnBrk="1" fontAlgn="auto" hangingPunct="1">
              <a:spcAft>
                <a:spcPts val="0"/>
              </a:spcAft>
              <a:buFont typeface="Wingdings 3" charset="2"/>
              <a:buNone/>
              <a:defRPr/>
            </a:pPr>
            <a:r>
              <a:rPr lang="en-US" dirty="0">
                <a:solidFill>
                  <a:srgbClr val="FFFF00"/>
                </a:solidFill>
              </a:rPr>
              <a:t>Assistant Professor, </a:t>
            </a:r>
            <a:r>
              <a:rPr lang="en-US" dirty="0" err="1">
                <a:solidFill>
                  <a:srgbClr val="FFFF00"/>
                </a:solidFill>
              </a:rPr>
              <a:t>Nawada</a:t>
            </a:r>
            <a:r>
              <a:rPr lang="en-US" dirty="0">
                <a:solidFill>
                  <a:srgbClr val="FFFF00"/>
                </a:solidFill>
              </a:rPr>
              <a:t> Vidhi Mahavidyalaya, </a:t>
            </a:r>
            <a:r>
              <a:rPr lang="en-US" dirty="0" err="1">
                <a:solidFill>
                  <a:srgbClr val="FFFF00"/>
                </a:solidFill>
              </a:rPr>
              <a:t>Nawada</a:t>
            </a:r>
            <a:r>
              <a:rPr lang="en-US" dirty="0">
                <a:solidFill>
                  <a:srgbClr val="FFFF00"/>
                </a:solidFill>
              </a:rPr>
              <a:t> Bihar</a:t>
            </a:r>
          </a:p>
          <a:p>
            <a:pPr algn="ctr" eaLnBrk="1" fontAlgn="auto" hangingPunct="1">
              <a:spcAft>
                <a:spcPts val="0"/>
              </a:spcAft>
              <a:buFont typeface="Wingdings 3" charset="2"/>
              <a:buNone/>
              <a:defRPr/>
            </a:pPr>
            <a:endParaRPr lang="en-US"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Title 1"/>
          <p:cNvPicPr>
            <a:picLocks noGrp="1" noChangeArrowheads="1"/>
          </p:cNvPicPr>
          <p:nvPr>
            <p:ph type="title" idx="4294967295"/>
          </p:nvPr>
        </p:nvPicPr>
        <p:blipFill>
          <a:blip r:embed="rId2">
            <a:extLst>
              <a:ext uri="{28A0092B-C50C-407E-A947-70E740481C1C}">
                <a14:useLocalDpi xmlns:a14="http://schemas.microsoft.com/office/drawing/2010/main" xmlns="" val="0"/>
              </a:ext>
            </a:extLst>
          </a:blip>
          <a:srcRect/>
          <a:stretch>
            <a:fillRect/>
          </a:stretch>
        </p:blipFill>
        <p:spPr>
          <a:xfrm>
            <a:off x="0" y="304800"/>
            <a:ext cx="7543800" cy="1182688"/>
          </a:xfrm>
        </p:spPr>
      </p:pic>
      <p:sp>
        <p:nvSpPr>
          <p:cNvPr id="10243" name="Content Placeholder 2"/>
          <p:cNvSpPr>
            <a:spLocks noGrp="1"/>
          </p:cNvSpPr>
          <p:nvPr>
            <p:ph idx="4294967295"/>
          </p:nvPr>
        </p:nvSpPr>
        <p:spPr>
          <a:xfrm>
            <a:off x="0" y="2209832"/>
            <a:ext cx="5105400" cy="4878388"/>
          </a:xfrm>
        </p:spPr>
        <p:txBody>
          <a:bodyPr rtlCol="0">
            <a:normAutofit lnSpcReduction="10000"/>
          </a:bodyPr>
          <a:lstStyle/>
          <a:p>
            <a:pPr eaLnBrk="1" fontAlgn="auto" hangingPunct="1">
              <a:lnSpc>
                <a:spcPct val="90000"/>
              </a:lnSpc>
              <a:spcAft>
                <a:spcPts val="0"/>
              </a:spcAft>
              <a:buFont typeface="Wingdings 3" charset="2"/>
              <a:buChar char=""/>
              <a:defRPr/>
            </a:pPr>
            <a:r>
              <a:rPr lang="en-US" altLang="en-US" sz="1800" b="1" dirty="0">
                <a:solidFill>
                  <a:srgbClr val="00B0F0"/>
                </a:solidFill>
              </a:rPr>
              <a:t>Dower money is a debt payable to a wife and she is within her legal right to even press for its payment</a:t>
            </a:r>
            <a:r>
              <a:rPr lang="en-US" sz="1800" b="1" dirty="0">
                <a:solidFill>
                  <a:srgbClr val="00B0F0"/>
                </a:solidFill>
              </a:rPr>
              <a:t>.</a:t>
            </a:r>
          </a:p>
          <a:p>
            <a:pPr eaLnBrk="1" fontAlgn="auto" hangingPunct="1">
              <a:lnSpc>
                <a:spcPct val="90000"/>
              </a:lnSpc>
              <a:spcAft>
                <a:spcPts val="0"/>
              </a:spcAft>
              <a:buFont typeface="Wingdings 3" charset="2"/>
              <a:buChar char=""/>
              <a:defRPr/>
            </a:pPr>
            <a:endParaRPr lang="en-US" sz="1800" dirty="0">
              <a:solidFill>
                <a:srgbClr val="00B0F0"/>
              </a:solidFill>
            </a:endParaRPr>
          </a:p>
          <a:p>
            <a:pPr eaLnBrk="1" fontAlgn="auto" hangingPunct="1">
              <a:lnSpc>
                <a:spcPct val="90000"/>
              </a:lnSpc>
              <a:spcAft>
                <a:spcPts val="0"/>
              </a:spcAft>
              <a:buFont typeface="Wingdings 3" charset="2"/>
              <a:buChar char=""/>
              <a:defRPr/>
            </a:pPr>
            <a:r>
              <a:rPr lang="en-US" sz="1800" b="1" dirty="0">
                <a:solidFill>
                  <a:srgbClr val="00B0F0"/>
                </a:solidFill>
              </a:rPr>
              <a:t>If the dower is not paid to the wife she can refuse herself to the husband and even can sue her husband for the recovery of dower in a court.</a:t>
            </a:r>
          </a:p>
          <a:p>
            <a:pPr eaLnBrk="1" fontAlgn="auto" hangingPunct="1">
              <a:lnSpc>
                <a:spcPct val="90000"/>
              </a:lnSpc>
              <a:spcAft>
                <a:spcPts val="0"/>
              </a:spcAft>
              <a:buFont typeface="Wingdings 3" charset="2"/>
              <a:buChar char=""/>
              <a:defRPr/>
            </a:pPr>
            <a:endParaRPr lang="en-US" sz="1800" dirty="0">
              <a:solidFill>
                <a:srgbClr val="00B0F0"/>
              </a:solidFill>
            </a:endParaRPr>
          </a:p>
          <a:p>
            <a:pPr eaLnBrk="1" fontAlgn="auto" hangingPunct="1">
              <a:lnSpc>
                <a:spcPct val="90000"/>
              </a:lnSpc>
              <a:spcAft>
                <a:spcPts val="0"/>
              </a:spcAft>
              <a:buFont typeface="Wingdings 3" charset="2"/>
              <a:buChar char=""/>
              <a:defRPr/>
            </a:pPr>
            <a:r>
              <a:rPr lang="en-US" sz="1800" b="1" dirty="0">
                <a:solidFill>
                  <a:srgbClr val="00B0F0"/>
                </a:solidFill>
              </a:rPr>
              <a:t>Dower is the only right of woman that no one can snatch or finish it.</a:t>
            </a:r>
          </a:p>
          <a:p>
            <a:pPr eaLnBrk="1" fontAlgn="auto" hangingPunct="1">
              <a:lnSpc>
                <a:spcPct val="90000"/>
              </a:lnSpc>
              <a:spcAft>
                <a:spcPts val="0"/>
              </a:spcAft>
              <a:buFont typeface="Wingdings 3" charset="2"/>
              <a:buChar char=""/>
              <a:defRPr/>
            </a:pPr>
            <a:endParaRPr lang="en-US" sz="1800" b="1" dirty="0">
              <a:solidFill>
                <a:srgbClr val="00B0F0"/>
              </a:solidFill>
            </a:endParaRPr>
          </a:p>
          <a:p>
            <a:pPr eaLnBrk="1" fontAlgn="auto" hangingPunct="1">
              <a:lnSpc>
                <a:spcPct val="90000"/>
              </a:lnSpc>
              <a:spcAft>
                <a:spcPts val="0"/>
              </a:spcAft>
              <a:buFont typeface="Wingdings 3" charset="2"/>
              <a:buChar char=""/>
              <a:defRPr/>
            </a:pPr>
            <a:r>
              <a:rPr lang="en-US" sz="1800" b="1" dirty="0">
                <a:solidFill>
                  <a:srgbClr val="00B0F0"/>
                </a:solidFill>
              </a:rPr>
              <a:t>It is totally on woman's will that how she utilizes her dower.</a:t>
            </a:r>
          </a:p>
          <a:p>
            <a:pPr eaLnBrk="1" fontAlgn="auto" hangingPunct="1">
              <a:lnSpc>
                <a:spcPct val="90000"/>
              </a:lnSpc>
              <a:spcAft>
                <a:spcPts val="0"/>
              </a:spcAft>
              <a:buFont typeface="Wingdings 3" charset="2"/>
              <a:buChar char=""/>
              <a:defRPr/>
            </a:pPr>
            <a:r>
              <a:rPr lang="en-US" sz="1800" b="1" dirty="0">
                <a:solidFill>
                  <a:srgbClr val="00B0F0"/>
                </a:solidFill>
              </a:rPr>
              <a:t>The husband has no right to even ask about it from his wife. </a:t>
            </a:r>
            <a:endParaRPr lang="en-US" altLang="en-US" sz="1800" b="1" dirty="0">
              <a:solidFill>
                <a:srgbClr val="00B0F0"/>
              </a:solidFill>
            </a:endParaRPr>
          </a:p>
          <a:p>
            <a:pPr eaLnBrk="1" fontAlgn="auto" hangingPunct="1">
              <a:lnSpc>
                <a:spcPct val="90000"/>
              </a:lnSpc>
              <a:spcAft>
                <a:spcPts val="0"/>
              </a:spcAft>
              <a:buFont typeface="Wingdings 3" charset="2"/>
              <a:buChar char=""/>
              <a:defRPr/>
            </a:pPr>
            <a:endParaRPr lang="en-US" altLang="en-US" sz="1800" dirty="0">
              <a:solidFill>
                <a:srgbClr val="00B0F0"/>
              </a:solidFill>
            </a:endParaRPr>
          </a:p>
        </p:txBody>
      </p:sp>
      <p:pic>
        <p:nvPicPr>
          <p:cNvPr id="9220" name="Picture 4" descr="images of proprty"/>
          <p:cNvPicPr>
            <a:picLocks noChangeAspect="1" noChangeArrowheads="1"/>
          </p:cNvPicPr>
          <p:nvPr/>
        </p:nvPicPr>
        <p:blipFill>
          <a:blip r:embed="rId3"/>
          <a:srcRect/>
          <a:stretch>
            <a:fillRect/>
          </a:stretch>
        </p:blipFill>
        <p:spPr bwMode="auto">
          <a:xfrm>
            <a:off x="5743433" y="1273719"/>
            <a:ext cx="3212110" cy="2606844"/>
          </a:xfrm>
          <a:prstGeom prst="ellipse">
            <a:avLst/>
          </a:prstGeom>
          <a:ln>
            <a:noFill/>
          </a:ln>
          <a:effectLst>
            <a:softEdge rad="112500"/>
          </a:effectLst>
        </p:spPr>
      </p:pic>
      <p:pic>
        <p:nvPicPr>
          <p:cNvPr id="9221" name="Picture 5" descr="proprty"/>
          <p:cNvPicPr>
            <a:picLocks noChangeAspect="1" noChangeArrowheads="1"/>
          </p:cNvPicPr>
          <p:nvPr/>
        </p:nvPicPr>
        <p:blipFill>
          <a:blip r:embed="rId4"/>
          <a:srcRect/>
          <a:stretch>
            <a:fillRect/>
          </a:stretch>
        </p:blipFill>
        <p:spPr bwMode="auto">
          <a:xfrm>
            <a:off x="5743433" y="4038584"/>
            <a:ext cx="3218575" cy="2517272"/>
          </a:xfrm>
          <a:prstGeom prst="ellipse">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4294967295"/>
          </p:nvPr>
        </p:nvSpPr>
        <p:spPr>
          <a:xfrm>
            <a:off x="-26933" y="2057436"/>
            <a:ext cx="7315200" cy="3116263"/>
          </a:xfrm>
        </p:spPr>
        <p:txBody>
          <a:bodyPr rtlCol="0">
            <a:normAutofit fontScale="92500"/>
          </a:bodyPr>
          <a:lstStyle/>
          <a:p>
            <a:pPr marL="0" indent="0" eaLnBrk="1" fontAlgn="auto" hangingPunct="1">
              <a:spcAft>
                <a:spcPts val="0"/>
              </a:spcAft>
              <a:buFontTx/>
              <a:buNone/>
              <a:defRPr/>
            </a:pPr>
            <a:r>
              <a:rPr lang="en-US" sz="3500" dirty="0">
                <a:solidFill>
                  <a:srgbClr val="00B0F0"/>
                </a:solidFill>
              </a:rPr>
              <a:t>Dower Known as </a:t>
            </a:r>
            <a:r>
              <a:rPr lang="en-US" sz="3500" dirty="0" err="1">
                <a:solidFill>
                  <a:srgbClr val="00B0F0"/>
                </a:solidFill>
              </a:rPr>
              <a:t>Mahr</a:t>
            </a:r>
            <a:r>
              <a:rPr lang="en-US" sz="3500" dirty="0">
                <a:solidFill>
                  <a:srgbClr val="00B0F0"/>
                </a:solidFill>
              </a:rPr>
              <a:t>, is a sum of money or other property which the wife is entitled to receive from </a:t>
            </a:r>
          </a:p>
          <a:p>
            <a:pPr marL="0" indent="0" eaLnBrk="1" fontAlgn="auto" hangingPunct="1">
              <a:spcAft>
                <a:spcPts val="0"/>
              </a:spcAft>
              <a:buFontTx/>
              <a:buNone/>
              <a:defRPr/>
            </a:pPr>
            <a:r>
              <a:rPr lang="en-US" sz="3500" dirty="0">
                <a:solidFill>
                  <a:srgbClr val="00B0F0"/>
                </a:solidFill>
              </a:rPr>
              <a:t>the husband in consideration</a:t>
            </a:r>
          </a:p>
          <a:p>
            <a:pPr marL="0" indent="0" eaLnBrk="1" fontAlgn="auto" hangingPunct="1">
              <a:spcAft>
                <a:spcPts val="0"/>
              </a:spcAft>
              <a:buFontTx/>
              <a:buNone/>
              <a:defRPr/>
            </a:pPr>
            <a:r>
              <a:rPr lang="en-US" sz="3500" dirty="0">
                <a:solidFill>
                  <a:srgbClr val="00B0F0"/>
                </a:solidFill>
              </a:rPr>
              <a:t> of the marriage”</a:t>
            </a:r>
          </a:p>
          <a:p>
            <a:pPr eaLnBrk="1" fontAlgn="auto" hangingPunct="1">
              <a:spcAft>
                <a:spcPts val="0"/>
              </a:spcAft>
              <a:buFont typeface="Wingdings 3" charset="2"/>
              <a:buChar char=""/>
              <a:defRPr/>
            </a:pPr>
            <a:endParaRPr lang="en-US" sz="1800" dirty="0">
              <a:solidFill>
                <a:srgbClr val="00B0F0"/>
              </a:solidFill>
            </a:endParaRPr>
          </a:p>
        </p:txBody>
      </p:sp>
      <p:pic>
        <p:nvPicPr>
          <p:cNvPr id="8195" name="Picture 4" descr="gold images"/>
          <p:cNvPicPr>
            <a:picLocks noChangeAspect="1" noChangeArrowheads="1"/>
          </p:cNvPicPr>
          <p:nvPr/>
        </p:nvPicPr>
        <p:blipFill>
          <a:blip r:embed="rId2"/>
          <a:srcRect/>
          <a:stretch>
            <a:fillRect/>
          </a:stretch>
        </p:blipFill>
        <p:spPr bwMode="auto">
          <a:xfrm>
            <a:off x="6476952" y="4943479"/>
            <a:ext cx="2436084" cy="1834519"/>
          </a:xfrm>
          <a:prstGeom prst="rect">
            <a:avLst/>
          </a:prstGeom>
          <a:ln>
            <a:noFill/>
          </a:ln>
          <a:effectLst>
            <a:softEdge rad="112500"/>
          </a:effectLst>
        </p:spPr>
      </p:pic>
      <p:pic>
        <p:nvPicPr>
          <p:cNvPr id="8196" name="Picture 5" descr="property"/>
          <p:cNvPicPr>
            <a:picLocks noChangeAspect="1" noChangeArrowheads="1"/>
          </p:cNvPicPr>
          <p:nvPr/>
        </p:nvPicPr>
        <p:blipFill>
          <a:blip r:embed="rId3"/>
          <a:srcRect/>
          <a:stretch>
            <a:fillRect/>
          </a:stretch>
        </p:blipFill>
        <p:spPr bwMode="auto">
          <a:xfrm>
            <a:off x="6476951" y="2876738"/>
            <a:ext cx="2474978" cy="1915440"/>
          </a:xfrm>
          <a:prstGeom prst="rect">
            <a:avLst/>
          </a:prstGeom>
          <a:ln>
            <a:noFill/>
          </a:ln>
          <a:effectLst>
            <a:softEdge rad="112500"/>
          </a:effectLst>
        </p:spPr>
      </p:pic>
      <p:pic>
        <p:nvPicPr>
          <p:cNvPr id="8197" name="Picture 6" descr="images (2)"/>
          <p:cNvPicPr>
            <a:picLocks noChangeAspect="1" noChangeArrowheads="1"/>
          </p:cNvPicPr>
          <p:nvPr/>
        </p:nvPicPr>
        <p:blipFill>
          <a:blip r:embed="rId4"/>
          <a:srcRect/>
          <a:stretch>
            <a:fillRect/>
          </a:stretch>
        </p:blipFill>
        <p:spPr bwMode="auto">
          <a:xfrm>
            <a:off x="3352832" y="4952143"/>
            <a:ext cx="2705029" cy="1825855"/>
          </a:xfrm>
          <a:prstGeom prst="rect">
            <a:avLst/>
          </a:prstGeom>
          <a:ln>
            <a:noFill/>
          </a:ln>
          <a:effectLst>
            <a:softEdge rad="112500"/>
          </a:effectLst>
        </p:spPr>
      </p:pic>
      <p:pic>
        <p:nvPicPr>
          <p:cNvPr id="8198" name="Picture 7" descr="images (10)"/>
          <p:cNvPicPr>
            <a:picLocks noChangeAspect="1" noChangeArrowheads="1"/>
          </p:cNvPicPr>
          <p:nvPr/>
        </p:nvPicPr>
        <p:blipFill>
          <a:blip r:embed="rId5"/>
          <a:srcRect/>
          <a:stretch>
            <a:fillRect/>
          </a:stretch>
        </p:blipFill>
        <p:spPr bwMode="auto">
          <a:xfrm>
            <a:off x="381110" y="4943479"/>
            <a:ext cx="2666930" cy="1801854"/>
          </a:xfrm>
          <a:prstGeom prst="rect">
            <a:avLst/>
          </a:prstGeom>
          <a:ln>
            <a:noFill/>
          </a:ln>
          <a:effectLst>
            <a:softEdge rad="112500"/>
          </a:effectLst>
        </p:spPr>
      </p:pic>
      <p:sp>
        <p:nvSpPr>
          <p:cNvPr id="2" name="TextBox 1"/>
          <p:cNvSpPr txBox="1"/>
          <p:nvPr/>
        </p:nvSpPr>
        <p:spPr>
          <a:xfrm>
            <a:off x="1417203" y="675003"/>
            <a:ext cx="4648078" cy="1323439"/>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defRPr/>
            </a:pPr>
            <a:r>
              <a:rPr lang="en-US" sz="8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rPr>
              <a:t>DOWER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23900" y="685872"/>
            <a:ext cx="7696200" cy="806450"/>
          </a:xfrm>
        </p:spPr>
        <p:txBody>
          <a:bodyPr rtlCol="0">
            <a:normAutofit/>
          </a:bodyPr>
          <a:lstStyle/>
          <a:p>
            <a:pPr eaLnBrk="1" fontAlgn="auto" hangingPunct="1">
              <a:spcAft>
                <a:spcPts val="0"/>
              </a:spcAft>
              <a:defRPr/>
            </a:pPr>
            <a:r>
              <a:rPr lang="en-US" altLang="en-US" sz="4000" b="1" i="1" u="sng" dirty="0">
                <a:latin typeface="Times New Roman" panose="02020603050405020304" pitchFamily="18" charset="0"/>
                <a:cs typeface="Times New Roman" panose="02020603050405020304" pitchFamily="18" charset="0"/>
              </a:rPr>
              <a:t>Abdul </a:t>
            </a:r>
            <a:r>
              <a:rPr lang="en-US" altLang="en-US" sz="4000" b="1" i="1" u="sng" dirty="0" err="1">
                <a:latin typeface="Times New Roman" panose="02020603050405020304" pitchFamily="18" charset="0"/>
                <a:cs typeface="Times New Roman" panose="02020603050405020304" pitchFamily="18" charset="0"/>
              </a:rPr>
              <a:t>Kadir</a:t>
            </a:r>
            <a:r>
              <a:rPr lang="en-US" altLang="en-US" sz="4000" b="1" i="1" u="sng" dirty="0">
                <a:latin typeface="Times New Roman" panose="02020603050405020304" pitchFamily="18" charset="0"/>
                <a:cs typeface="Times New Roman" panose="02020603050405020304" pitchFamily="18" charset="0"/>
              </a:rPr>
              <a:t> </a:t>
            </a:r>
            <a:r>
              <a:rPr lang="en-US" altLang="en-US" sz="4000" b="1" i="1" u="sng" dirty="0" err="1">
                <a:latin typeface="Times New Roman" panose="02020603050405020304" pitchFamily="18" charset="0"/>
                <a:cs typeface="Times New Roman" panose="02020603050405020304" pitchFamily="18" charset="0"/>
              </a:rPr>
              <a:t>Vs</a:t>
            </a:r>
            <a:r>
              <a:rPr lang="en-US" altLang="en-US" sz="4000" b="1" i="1" u="sng" dirty="0">
                <a:latin typeface="Times New Roman" panose="02020603050405020304" pitchFamily="18" charset="0"/>
                <a:cs typeface="Times New Roman" panose="02020603050405020304" pitchFamily="18" charset="0"/>
              </a:rPr>
              <a:t> </a:t>
            </a:r>
            <a:r>
              <a:rPr lang="en-US" altLang="en-US" sz="4000" b="1" i="1" u="sng" dirty="0" err="1">
                <a:latin typeface="Times New Roman" panose="02020603050405020304" pitchFamily="18" charset="0"/>
                <a:cs typeface="Times New Roman" panose="02020603050405020304" pitchFamily="18" charset="0"/>
              </a:rPr>
              <a:t>Salima</a:t>
            </a:r>
            <a:r>
              <a:rPr lang="en-US" altLang="en-US" sz="4000" b="1" i="1" u="sng" dirty="0">
                <a:latin typeface="Times New Roman" panose="02020603050405020304" pitchFamily="18" charset="0"/>
                <a:cs typeface="Times New Roman" panose="02020603050405020304" pitchFamily="18" charset="0"/>
              </a:rPr>
              <a:t> 1886</a:t>
            </a:r>
          </a:p>
        </p:txBody>
      </p:sp>
      <p:sp>
        <p:nvSpPr>
          <p:cNvPr id="12291" name="Rectangle 3"/>
          <p:cNvSpPr>
            <a:spLocks noGrp="1" noChangeArrowheads="1"/>
          </p:cNvSpPr>
          <p:nvPr>
            <p:ph idx="1"/>
          </p:nvPr>
        </p:nvSpPr>
        <p:spPr>
          <a:xfrm>
            <a:off x="533400" y="1981200"/>
            <a:ext cx="7772400" cy="4527550"/>
          </a:xfrm>
        </p:spPr>
        <p:txBody>
          <a:bodyPr rtlCol="0">
            <a:normAutofit/>
          </a:bodyPr>
          <a:lstStyle/>
          <a:p>
            <a:pPr marL="0" indent="0" algn="just" eaLnBrk="1" fontAlgn="auto" hangingPunct="1">
              <a:lnSpc>
                <a:spcPct val="90000"/>
              </a:lnSpc>
              <a:spcAft>
                <a:spcPts val="0"/>
              </a:spcAft>
              <a:buFont typeface="Wingdings 3" charset="2"/>
              <a:buNone/>
              <a:defRPr/>
            </a:pPr>
            <a:r>
              <a:rPr lang="en-US" altLang="en-US" sz="3600" i="1" dirty="0" err="1">
                <a:solidFill>
                  <a:schemeClr val="accent5">
                    <a:lumMod val="50000"/>
                  </a:schemeClr>
                </a:solidFill>
                <a:latin typeface="Times New Roman" panose="02020603050405020304" pitchFamily="18" charset="0"/>
                <a:cs typeface="Times New Roman" panose="02020603050405020304" pitchFamily="18" charset="0"/>
              </a:rPr>
              <a:t>Hon’ble</a:t>
            </a:r>
            <a:r>
              <a:rPr lang="en-US" altLang="en-US" sz="3600" i="1" dirty="0">
                <a:solidFill>
                  <a:schemeClr val="accent5">
                    <a:lumMod val="50000"/>
                  </a:schemeClr>
                </a:solidFill>
                <a:latin typeface="Times New Roman" panose="02020603050405020304" pitchFamily="18" charset="0"/>
                <a:cs typeface="Times New Roman" panose="02020603050405020304" pitchFamily="18" charset="0"/>
              </a:rPr>
              <a:t> justice </a:t>
            </a:r>
            <a:r>
              <a:rPr lang="en-US" altLang="en-US" sz="3600" i="1" dirty="0" err="1">
                <a:solidFill>
                  <a:schemeClr val="accent5">
                    <a:lumMod val="50000"/>
                  </a:schemeClr>
                </a:solidFill>
                <a:latin typeface="Times New Roman" panose="02020603050405020304" pitchFamily="18" charset="0"/>
                <a:cs typeface="Times New Roman" panose="02020603050405020304" pitchFamily="18" charset="0"/>
              </a:rPr>
              <a:t>Mahmood</a:t>
            </a:r>
            <a:r>
              <a:rPr lang="en-US" altLang="en-US" sz="3600" i="1" dirty="0">
                <a:solidFill>
                  <a:schemeClr val="accent5">
                    <a:lumMod val="50000"/>
                  </a:schemeClr>
                </a:solidFill>
                <a:latin typeface="Times New Roman" panose="02020603050405020304" pitchFamily="18" charset="0"/>
                <a:cs typeface="Times New Roman" panose="02020603050405020304" pitchFamily="18" charset="0"/>
              </a:rPr>
              <a:t> has said that dower under </a:t>
            </a:r>
            <a:r>
              <a:rPr lang="en-US" altLang="en-US" sz="3600" i="1" dirty="0" err="1">
                <a:solidFill>
                  <a:schemeClr val="accent5">
                    <a:lumMod val="50000"/>
                  </a:schemeClr>
                </a:solidFill>
                <a:latin typeface="Times New Roman" panose="02020603050405020304" pitchFamily="18" charset="0"/>
                <a:cs typeface="Times New Roman" panose="02020603050405020304" pitchFamily="18" charset="0"/>
              </a:rPr>
              <a:t>muslim</a:t>
            </a:r>
            <a:r>
              <a:rPr lang="en-US" altLang="en-US" sz="3600" i="1" dirty="0">
                <a:solidFill>
                  <a:schemeClr val="accent5">
                    <a:lumMod val="50000"/>
                  </a:schemeClr>
                </a:solidFill>
                <a:latin typeface="Times New Roman" panose="02020603050405020304" pitchFamily="18" charset="0"/>
                <a:cs typeface="Times New Roman" panose="02020603050405020304" pitchFamily="18" charset="0"/>
              </a:rPr>
              <a:t> law is a sum of money or property promised by the husband or delivered to the wife in consideration of marriage, and if no dower is expressly fixed or mentioned at the marriage ceremony, the law confers the right of dower upon the wife</a:t>
            </a:r>
            <a:r>
              <a:rPr lang="en-US" altLang="en-US" sz="3000" b="1" i="1" dirty="0">
                <a:solidFill>
                  <a:srgbClr val="7030A0"/>
                </a:solidFill>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Title 1"/>
          <p:cNvPicPr>
            <a:picLocks noGrp="1" noChangeArrowheads="1"/>
          </p:cNvPicPr>
          <p:nvPr>
            <p:ph type="title" idx="4294967295"/>
          </p:nvPr>
        </p:nvPicPr>
        <p:blipFill>
          <a:blip r:embed="rId2">
            <a:extLst>
              <a:ext uri="{28A0092B-C50C-407E-A947-70E740481C1C}">
                <a14:useLocalDpi xmlns:a14="http://schemas.microsoft.com/office/drawing/2010/main" xmlns="" val="0"/>
              </a:ext>
            </a:extLst>
          </a:blip>
          <a:srcRect/>
          <a:stretch>
            <a:fillRect/>
          </a:stretch>
        </p:blipFill>
        <p:spPr>
          <a:xfrm>
            <a:off x="0" y="457200"/>
            <a:ext cx="5943600" cy="1492250"/>
          </a:xfrm>
        </p:spPr>
      </p:pic>
      <p:sp>
        <p:nvSpPr>
          <p:cNvPr id="12291" name="Content Placeholder 2"/>
          <p:cNvSpPr>
            <a:spLocks noGrp="1"/>
          </p:cNvSpPr>
          <p:nvPr>
            <p:ph idx="4294967295"/>
          </p:nvPr>
        </p:nvSpPr>
        <p:spPr>
          <a:xfrm>
            <a:off x="0" y="1709738"/>
            <a:ext cx="3352800" cy="4310062"/>
          </a:xfrm>
        </p:spPr>
        <p:txBody>
          <a:bodyPr rtlCol="0">
            <a:normAutofit/>
          </a:bodyPr>
          <a:lstStyle/>
          <a:p>
            <a:pPr marL="63500" indent="0" eaLnBrk="1" fontAlgn="auto" hangingPunct="1">
              <a:spcAft>
                <a:spcPts val="0"/>
              </a:spcAft>
              <a:buFontTx/>
              <a:buNone/>
              <a:defRPr/>
            </a:pPr>
            <a:endParaRPr lang="en-US" altLang="en-US" sz="1800" dirty="0">
              <a:solidFill>
                <a:schemeClr val="tx1">
                  <a:lumMod val="75000"/>
                  <a:lumOff val="25000"/>
                </a:schemeClr>
              </a:solidFill>
            </a:endParaRPr>
          </a:p>
          <a:p>
            <a:pPr marL="63500" indent="0" eaLnBrk="1" fontAlgn="auto" hangingPunct="1">
              <a:spcAft>
                <a:spcPts val="0"/>
              </a:spcAft>
              <a:buFontTx/>
              <a:buNone/>
              <a:defRPr/>
            </a:pPr>
            <a:r>
              <a:rPr lang="en-US" altLang="en-US" sz="3000" dirty="0">
                <a:solidFill>
                  <a:schemeClr val="accent1">
                    <a:lumMod val="50000"/>
                  </a:schemeClr>
                </a:solidFill>
              </a:rPr>
              <a:t>Specified Dower</a:t>
            </a:r>
          </a:p>
          <a:p>
            <a:pPr marL="520700" indent="-457200" eaLnBrk="1" fontAlgn="auto" hangingPunct="1">
              <a:spcAft>
                <a:spcPts val="0"/>
              </a:spcAft>
              <a:buFont typeface="Wingdings" panose="05000000000000000000" pitchFamily="2" charset="2"/>
              <a:buChar char="§"/>
              <a:defRPr/>
            </a:pPr>
            <a:r>
              <a:rPr lang="en-US" altLang="en-US" sz="3000" dirty="0">
                <a:solidFill>
                  <a:schemeClr val="accent1">
                    <a:lumMod val="50000"/>
                  </a:schemeClr>
                </a:solidFill>
              </a:rPr>
              <a:t>Prompt dower- </a:t>
            </a:r>
            <a:r>
              <a:rPr lang="en-US" altLang="en-US" sz="1600" dirty="0">
                <a:solidFill>
                  <a:schemeClr val="accent1">
                    <a:lumMod val="50000"/>
                  </a:schemeClr>
                </a:solidFill>
              </a:rPr>
              <a:t>payable immediately on demand</a:t>
            </a:r>
          </a:p>
          <a:p>
            <a:pPr marL="520700" indent="-457200" eaLnBrk="1" fontAlgn="auto" hangingPunct="1">
              <a:spcAft>
                <a:spcPts val="0"/>
              </a:spcAft>
              <a:buFont typeface="Wingdings" panose="05000000000000000000" pitchFamily="2" charset="2"/>
              <a:buChar char="§"/>
              <a:defRPr/>
            </a:pPr>
            <a:r>
              <a:rPr lang="en-US" altLang="en-US" sz="3000" dirty="0">
                <a:solidFill>
                  <a:schemeClr val="accent1">
                    <a:lumMod val="50000"/>
                  </a:schemeClr>
                </a:solidFill>
              </a:rPr>
              <a:t>Deferred dower-</a:t>
            </a:r>
            <a:r>
              <a:rPr lang="en-US" altLang="en-US" sz="1600" dirty="0">
                <a:solidFill>
                  <a:schemeClr val="accent1">
                    <a:lumMod val="50000"/>
                  </a:schemeClr>
                </a:solidFill>
              </a:rPr>
              <a:t>payable on dissolution of marriage either by divorce or death of husband.</a:t>
            </a:r>
            <a:endParaRPr lang="en-US" altLang="en-US" sz="3000" dirty="0">
              <a:solidFill>
                <a:schemeClr val="accent1">
                  <a:lumMod val="50000"/>
                </a:schemeClr>
              </a:solidFill>
            </a:endParaRPr>
          </a:p>
          <a:p>
            <a:pPr marL="63500" indent="0" eaLnBrk="1" fontAlgn="auto" hangingPunct="1">
              <a:spcAft>
                <a:spcPts val="0"/>
              </a:spcAft>
              <a:buFontTx/>
              <a:buNone/>
              <a:defRPr/>
            </a:pPr>
            <a:endParaRPr lang="en-US" altLang="en-US" sz="3000" dirty="0">
              <a:solidFill>
                <a:schemeClr val="accent1">
                  <a:lumMod val="50000"/>
                </a:schemeClr>
              </a:solidFill>
            </a:endParaRPr>
          </a:p>
          <a:p>
            <a:pPr marL="63500" indent="0" eaLnBrk="1" fontAlgn="auto" hangingPunct="1">
              <a:spcAft>
                <a:spcPts val="0"/>
              </a:spcAft>
              <a:buFont typeface="Wingdings" pitchFamily="2" charset="2"/>
              <a:buNone/>
              <a:defRPr/>
            </a:pPr>
            <a:endParaRPr lang="en-US" altLang="en-US" sz="1800" dirty="0">
              <a:solidFill>
                <a:schemeClr val="tx1">
                  <a:lumMod val="75000"/>
                  <a:lumOff val="25000"/>
                </a:schemeClr>
              </a:solidFill>
            </a:endParaRPr>
          </a:p>
          <a:p>
            <a:pPr marL="63500" indent="0" eaLnBrk="1" fontAlgn="auto" hangingPunct="1">
              <a:spcAft>
                <a:spcPts val="0"/>
              </a:spcAft>
              <a:buFont typeface="Wingdings 2" pitchFamily="18" charset="2"/>
              <a:buChar char=""/>
              <a:defRPr/>
            </a:pPr>
            <a:endParaRPr lang="en-US" altLang="en-US" sz="1800" dirty="0">
              <a:solidFill>
                <a:schemeClr val="tx1">
                  <a:lumMod val="75000"/>
                  <a:lumOff val="25000"/>
                </a:schemeClr>
              </a:solidFill>
            </a:endParaRPr>
          </a:p>
          <a:p>
            <a:pPr marL="63500" indent="0" eaLnBrk="1" fontAlgn="auto" hangingPunct="1">
              <a:spcAft>
                <a:spcPts val="0"/>
              </a:spcAft>
              <a:buFontTx/>
              <a:buNone/>
              <a:defRPr/>
            </a:pPr>
            <a:endParaRPr lang="en-US" altLang="en-US" sz="1800" dirty="0">
              <a:solidFill>
                <a:schemeClr val="tx1">
                  <a:lumMod val="75000"/>
                  <a:lumOff val="25000"/>
                </a:schemeClr>
              </a:solidFill>
            </a:endParaRPr>
          </a:p>
          <a:p>
            <a:pPr marL="63500" indent="0" eaLnBrk="1" fontAlgn="auto" hangingPunct="1">
              <a:spcAft>
                <a:spcPts val="0"/>
              </a:spcAft>
              <a:buFont typeface="Wingdings 2" pitchFamily="18" charset="2"/>
              <a:buChar char=""/>
              <a:defRPr/>
            </a:pPr>
            <a:endParaRPr lang="en-US" altLang="en-US" sz="1800" dirty="0">
              <a:solidFill>
                <a:schemeClr val="tx1">
                  <a:lumMod val="75000"/>
                  <a:lumOff val="25000"/>
                </a:schemeClr>
              </a:solidFill>
            </a:endParaRPr>
          </a:p>
          <a:p>
            <a:pPr marL="63500" indent="0" eaLnBrk="1" fontAlgn="auto" hangingPunct="1">
              <a:spcAft>
                <a:spcPts val="0"/>
              </a:spcAft>
              <a:buFontTx/>
              <a:buNone/>
              <a:defRPr/>
            </a:pPr>
            <a:endParaRPr lang="en-US" altLang="en-US" sz="1800" dirty="0">
              <a:solidFill>
                <a:schemeClr val="tx1">
                  <a:lumMod val="75000"/>
                  <a:lumOff val="25000"/>
                </a:schemeClr>
              </a:solidFill>
            </a:endParaRPr>
          </a:p>
          <a:p>
            <a:pPr marL="63500" indent="0" eaLnBrk="1" fontAlgn="auto" hangingPunct="1">
              <a:spcAft>
                <a:spcPts val="0"/>
              </a:spcAft>
              <a:buFontTx/>
              <a:buNone/>
              <a:defRPr/>
            </a:pPr>
            <a:endParaRPr lang="en-US" altLang="en-US" sz="1800" dirty="0">
              <a:solidFill>
                <a:schemeClr val="tx1">
                  <a:lumMod val="75000"/>
                  <a:lumOff val="25000"/>
                </a:schemeClr>
              </a:solidFill>
            </a:endParaRPr>
          </a:p>
          <a:p>
            <a:pPr marL="63500" indent="0" eaLnBrk="1" fontAlgn="auto" hangingPunct="1">
              <a:spcAft>
                <a:spcPts val="0"/>
              </a:spcAft>
              <a:buFont typeface="Wingdings" pitchFamily="2" charset="2"/>
              <a:buNone/>
              <a:defRPr/>
            </a:pPr>
            <a:endParaRPr lang="en-US" altLang="en-US" sz="1800" dirty="0">
              <a:solidFill>
                <a:schemeClr val="tx1">
                  <a:lumMod val="75000"/>
                  <a:lumOff val="25000"/>
                </a:schemeClr>
              </a:solidFill>
            </a:endParaRPr>
          </a:p>
          <a:p>
            <a:pPr marL="63500" indent="0" eaLnBrk="1" fontAlgn="auto" hangingPunct="1">
              <a:spcAft>
                <a:spcPts val="0"/>
              </a:spcAft>
              <a:buFont typeface="Wingdings 2" pitchFamily="18" charset="2"/>
              <a:buChar char=""/>
              <a:defRPr/>
            </a:pPr>
            <a:endParaRPr lang="en-US" altLang="en-US" sz="4800" dirty="0">
              <a:solidFill>
                <a:schemeClr val="tx1">
                  <a:lumMod val="75000"/>
                  <a:lumOff val="25000"/>
                </a:schemeClr>
              </a:solidFill>
            </a:endParaRPr>
          </a:p>
        </p:txBody>
      </p:sp>
      <p:sp>
        <p:nvSpPr>
          <p:cNvPr id="2" name="Rectangle 1"/>
          <p:cNvSpPr>
            <a:spLocks noChangeArrowheads="1"/>
          </p:cNvSpPr>
          <p:nvPr/>
        </p:nvSpPr>
        <p:spPr bwMode="auto">
          <a:xfrm>
            <a:off x="4419600" y="2298700"/>
            <a:ext cx="4419600" cy="2078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63500">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en-US" altLang="en-US" sz="2500">
                <a:solidFill>
                  <a:srgbClr val="660033"/>
                </a:solidFill>
              </a:rPr>
              <a:t>Proper Dower</a:t>
            </a:r>
            <a:r>
              <a:rPr lang="en-US" sz="2500">
                <a:solidFill>
                  <a:srgbClr val="660033"/>
                </a:solidFill>
              </a:rPr>
              <a:t> [Mahr-i-Misal]</a:t>
            </a:r>
          </a:p>
          <a:p>
            <a:pPr eaLnBrk="1" hangingPunct="1"/>
            <a:r>
              <a:rPr lang="en-US" altLang="en-US" sz="2400">
                <a:solidFill>
                  <a:srgbClr val="660033"/>
                </a:solidFill>
              </a:rPr>
              <a:t>Also known as customary dower-</a:t>
            </a:r>
            <a:r>
              <a:rPr lang="en-US" altLang="en-US" sz="1600">
                <a:solidFill>
                  <a:srgbClr val="660033"/>
                </a:solidFill>
              </a:rPr>
              <a:t>is to be determined by taking into consideration the amount of dower settled upon other female members of the father’s family such as her father’s sister. </a:t>
            </a:r>
            <a:r>
              <a:rPr lang="en-US" altLang="en-US" sz="2400">
                <a:solidFill>
                  <a:srgbClr val="660033"/>
                </a:solidFill>
              </a:rPr>
              <a:t> </a:t>
            </a:r>
          </a:p>
        </p:txBody>
      </p:sp>
      <p:cxnSp>
        <p:nvCxnSpPr>
          <p:cNvPr id="4" name="Straight Arrow Connector 3"/>
          <p:cNvCxnSpPr/>
          <p:nvPr/>
        </p:nvCxnSpPr>
        <p:spPr>
          <a:xfrm flipH="1">
            <a:off x="2438400" y="1600200"/>
            <a:ext cx="1524000" cy="6985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3962400" y="1600200"/>
            <a:ext cx="1524000" cy="6985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wipe(left)">
                                      <p:cBhvr>
                                        <p:cTn id="7" dur="5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circle(in)">
                                      <p:cBhvr>
                                        <p:cTn id="17" dur="2000"/>
                                        <p:tgtEl>
                                          <p:spTgt spid="122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2291">
                                            <p:txEl>
                                              <p:pRg st="2" end="2"/>
                                            </p:txEl>
                                          </p:spTgt>
                                        </p:tgtEl>
                                        <p:attrNameLst>
                                          <p:attrName>style.visibility</p:attrName>
                                        </p:attrNameLst>
                                      </p:cBhvr>
                                      <p:to>
                                        <p:strVal val="visible"/>
                                      </p:to>
                                    </p:set>
                                    <p:animEffect transition="in" filter="circle(in)">
                                      <p:cBhvr>
                                        <p:cTn id="22" dur="2000"/>
                                        <p:tgtEl>
                                          <p:spTgt spid="1229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2291">
                                            <p:txEl>
                                              <p:pRg st="3" end="3"/>
                                            </p:txEl>
                                          </p:spTgt>
                                        </p:tgtEl>
                                        <p:attrNameLst>
                                          <p:attrName>style.visibility</p:attrName>
                                        </p:attrNameLst>
                                      </p:cBhvr>
                                      <p:to>
                                        <p:strVal val="visible"/>
                                      </p:to>
                                    </p:set>
                                    <p:animEffect transition="in" filter="circle(in)">
                                      <p:cBhvr>
                                        <p:cTn id="27" dur="2000"/>
                                        <p:tgtEl>
                                          <p:spTgt spid="1229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ircle(in)">
                                      <p:cBhvr>
                                        <p:cTn id="32" dur="2000"/>
                                        <p:tgtEl>
                                          <p:spTgt spid="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circle(in)">
                                      <p:cBhvr>
                                        <p:cTn id="3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8500" y="914400"/>
            <a:ext cx="7772400" cy="1219200"/>
          </a:xfrm>
        </p:spPr>
        <p:txBody>
          <a:bodyPr rtlCol="0">
            <a:normAutofit fontScale="90000"/>
          </a:bodyPr>
          <a:lstStyle/>
          <a:p>
            <a:pPr algn="ctr" eaLnBrk="1" fontAlgn="auto" hangingPunct="1">
              <a:spcAft>
                <a:spcPts val="0"/>
              </a:spcAft>
              <a:defRPr/>
            </a:pPr>
            <a:r>
              <a:rPr lang="en-US" sz="4400" i="1" dirty="0">
                <a:latin typeface="Times New Roman" panose="02020603050405020304" pitchFamily="18" charset="0"/>
                <a:cs typeface="Times New Roman" panose="02020603050405020304" pitchFamily="18" charset="0"/>
              </a:rPr>
              <a:t>Rights &amp; Remedies of wife on non payment of dower</a:t>
            </a:r>
          </a:p>
        </p:txBody>
      </p:sp>
      <p:sp>
        <p:nvSpPr>
          <p:cNvPr id="10243" name="Subtitle 2"/>
          <p:cNvSpPr>
            <a:spLocks noGrp="1"/>
          </p:cNvSpPr>
          <p:nvPr>
            <p:ph type="subTitle" idx="1"/>
          </p:nvPr>
        </p:nvSpPr>
        <p:spPr>
          <a:xfrm>
            <a:off x="698500" y="2362200"/>
            <a:ext cx="7777163" cy="3657600"/>
          </a:xfrm>
        </p:spPr>
        <p:txBody>
          <a:bodyPr>
            <a:normAutofit fontScale="92500" lnSpcReduction="10000"/>
          </a:bodyPr>
          <a:lstStyle/>
          <a:p>
            <a:pPr marL="514350" indent="-514350" algn="l" eaLnBrk="1" hangingPunct="1">
              <a:buFont typeface="Wingdings 3" panose="05040102010807070707" pitchFamily="18" charset="2"/>
              <a:buAutoNum type="arabicPeriod"/>
            </a:pPr>
            <a:r>
              <a:rPr lang="en-US" sz="2800" dirty="0">
                <a:solidFill>
                  <a:srgbClr val="FFFF00"/>
                </a:solidFill>
                <a:latin typeface="Times New Roman" panose="02020603050405020304" pitchFamily="18" charset="0"/>
                <a:cs typeface="Times New Roman" panose="02020603050405020304" pitchFamily="18" charset="0"/>
              </a:rPr>
              <a:t>Refusal to cohabit</a:t>
            </a:r>
            <a:r>
              <a:rPr lang="en-US" sz="1800" dirty="0">
                <a:solidFill>
                  <a:srgbClr val="FFFF00"/>
                </a:solidFill>
                <a:latin typeface="Times New Roman" panose="02020603050405020304" pitchFamily="18" charset="0"/>
                <a:cs typeface="Times New Roman" panose="02020603050405020304" pitchFamily="18" charset="0"/>
              </a:rPr>
              <a:t>-If the marriage has not been </a:t>
            </a:r>
            <a:r>
              <a:rPr lang="en-US" sz="1800" dirty="0" err="1">
                <a:solidFill>
                  <a:srgbClr val="FFFF00"/>
                </a:solidFill>
                <a:latin typeface="Times New Roman" panose="02020603050405020304" pitchFamily="18" charset="0"/>
                <a:cs typeface="Times New Roman" panose="02020603050405020304" pitchFamily="18" charset="0"/>
              </a:rPr>
              <a:t>consumated</a:t>
            </a:r>
            <a:r>
              <a:rPr lang="en-US" sz="1800" dirty="0">
                <a:solidFill>
                  <a:srgbClr val="FFFF00"/>
                </a:solidFill>
                <a:latin typeface="Times New Roman" panose="02020603050405020304" pitchFamily="18" charset="0"/>
                <a:cs typeface="Times New Roman" panose="02020603050405020304" pitchFamily="18" charset="0"/>
              </a:rPr>
              <a:t>, the wife has a right to refuse to cohabit with her husband so long as the prompt dower is not paid.</a:t>
            </a:r>
          </a:p>
          <a:p>
            <a:pPr marL="514350" indent="-514350" algn="l" eaLnBrk="1" hangingPunct="1">
              <a:buFont typeface="Wingdings 3" panose="05040102010807070707" pitchFamily="18" charset="2"/>
              <a:buAutoNum type="arabicPeriod"/>
            </a:pPr>
            <a:r>
              <a:rPr lang="en-US" sz="2800" dirty="0">
                <a:solidFill>
                  <a:srgbClr val="FFFF00"/>
                </a:solidFill>
                <a:latin typeface="Times New Roman" panose="02020603050405020304" pitchFamily="18" charset="0"/>
                <a:cs typeface="Times New Roman" panose="02020603050405020304" pitchFamily="18" charset="0"/>
              </a:rPr>
              <a:t>Right to dower as a debt-</a:t>
            </a:r>
            <a:r>
              <a:rPr lang="en-US" sz="1800" dirty="0">
                <a:solidFill>
                  <a:srgbClr val="FFFF00"/>
                </a:solidFill>
                <a:latin typeface="Times New Roman" panose="02020603050405020304" pitchFamily="18" charset="0"/>
                <a:cs typeface="Times New Roman" panose="02020603050405020304" pitchFamily="18" charset="0"/>
              </a:rPr>
              <a:t>the dower ranks as a debt and widow is entitled along with other creditors to have it satisfied on death of husband, out of his estate.</a:t>
            </a:r>
          </a:p>
          <a:p>
            <a:pPr marL="514350" indent="-514350" algn="l" eaLnBrk="1" hangingPunct="1">
              <a:buFont typeface="Wingdings 3" panose="05040102010807070707" pitchFamily="18" charset="2"/>
              <a:buAutoNum type="arabicPeriod"/>
            </a:pPr>
            <a:r>
              <a:rPr lang="en-US" sz="2800" dirty="0">
                <a:solidFill>
                  <a:srgbClr val="FFFF00"/>
                </a:solidFill>
                <a:latin typeface="Times New Roman" panose="02020603050405020304" pitchFamily="18" charset="0"/>
                <a:cs typeface="Times New Roman" panose="02020603050405020304" pitchFamily="18" charset="0"/>
              </a:rPr>
              <a:t>Right to retain her deceased husband’s property</a:t>
            </a:r>
            <a:r>
              <a:rPr lang="en-US" sz="1800" dirty="0">
                <a:solidFill>
                  <a:srgbClr val="FFFF00"/>
                </a:solidFill>
                <a:latin typeface="Times New Roman" panose="02020603050405020304" pitchFamily="18" charset="0"/>
                <a:cs typeface="Times New Roman" panose="02020603050405020304" pitchFamily="18" charset="0"/>
              </a:rPr>
              <a:t>-If the widow has lawfully obtained the possession of her husband property in lieu of dower payment, she has right to retain his property until dower is paid.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8"/>
          <p:cNvSpPr>
            <a:spLocks noGrp="1"/>
          </p:cNvSpPr>
          <p:nvPr>
            <p:ph type="title"/>
          </p:nvPr>
        </p:nvSpPr>
        <p:spPr>
          <a:xfrm>
            <a:off x="457200" y="274638"/>
            <a:ext cx="8229600" cy="1096962"/>
          </a:xfrm>
        </p:spPr>
        <p:txBody>
          <a:bodyPr/>
          <a:lstStyle/>
          <a:p>
            <a:pPr eaLnBrk="1" hangingPunct="1"/>
            <a:r>
              <a:rPr lang="en-US" sz="4000" i="1">
                <a:latin typeface="Times New Roman" panose="02020603050405020304" pitchFamily="18" charset="0"/>
                <a:cs typeface="Times New Roman" panose="02020603050405020304" pitchFamily="18" charset="0"/>
              </a:rPr>
              <a:t>Difference between Shia &amp; Sunni laws </a:t>
            </a:r>
            <a:r>
              <a:rPr lang="en-US"/>
              <a:t> </a:t>
            </a:r>
          </a:p>
        </p:txBody>
      </p:sp>
      <p:sp>
        <p:nvSpPr>
          <p:cNvPr id="10" name="Content Placeholder 9"/>
          <p:cNvSpPr>
            <a:spLocks noGrp="1"/>
          </p:cNvSpPr>
          <p:nvPr>
            <p:ph sz="half" idx="1"/>
          </p:nvPr>
        </p:nvSpPr>
        <p:spPr>
          <a:xfrm>
            <a:off x="457200" y="2057436"/>
            <a:ext cx="4038600" cy="4603750"/>
          </a:xfrm>
        </p:spPr>
        <p:txBody>
          <a:bodyPr rtlCol="0">
            <a:normAutofit/>
          </a:bodyPr>
          <a:lstStyle/>
          <a:p>
            <a:pPr eaLnBrk="1" fontAlgn="auto" hangingPunct="1">
              <a:spcAft>
                <a:spcPts val="0"/>
              </a:spcAft>
              <a:buFont typeface="Wingdings 3" charset="2"/>
              <a:buChar char=""/>
              <a:defRPr/>
            </a:pPr>
            <a:r>
              <a:rPr lang="en-US" dirty="0">
                <a:solidFill>
                  <a:srgbClr val="00B050"/>
                </a:solidFill>
                <a:latin typeface="Times New Roman" panose="02020603050405020304" pitchFamily="18" charset="0"/>
                <a:cs typeface="Times New Roman" panose="02020603050405020304" pitchFamily="18" charset="0"/>
              </a:rPr>
              <a:t>Sunni Law </a:t>
            </a:r>
          </a:p>
          <a:p>
            <a:pPr marL="514350" indent="-514350" eaLnBrk="1" fontAlgn="auto" hangingPunct="1">
              <a:spcAft>
                <a:spcPts val="0"/>
              </a:spcAft>
              <a:buFont typeface="+mj-lt"/>
              <a:buAutoNum type="arabicPeriod"/>
              <a:defRPr/>
            </a:pPr>
            <a:r>
              <a:rPr lang="en-US" dirty="0">
                <a:solidFill>
                  <a:srgbClr val="00B050"/>
                </a:solidFill>
                <a:latin typeface="Times New Roman" panose="02020603050405020304" pitchFamily="18" charset="0"/>
                <a:cs typeface="Times New Roman" panose="02020603050405020304" pitchFamily="18" charset="0"/>
              </a:rPr>
              <a:t>Minimum limit of 10 dirhams.</a:t>
            </a:r>
          </a:p>
          <a:p>
            <a:pPr marL="514350" indent="-514350" eaLnBrk="1" fontAlgn="auto" hangingPunct="1">
              <a:spcAft>
                <a:spcPts val="0"/>
              </a:spcAft>
              <a:buFont typeface="+mj-lt"/>
              <a:buAutoNum type="arabicPeriod"/>
              <a:defRPr/>
            </a:pPr>
            <a:r>
              <a:rPr lang="en-US" dirty="0">
                <a:solidFill>
                  <a:srgbClr val="00B050"/>
                </a:solidFill>
                <a:latin typeface="Times New Roman" panose="02020603050405020304" pitchFamily="18" charset="0"/>
                <a:cs typeface="Times New Roman" panose="02020603050405020304" pitchFamily="18" charset="0"/>
              </a:rPr>
              <a:t>No limit to proper dower.</a:t>
            </a:r>
          </a:p>
          <a:p>
            <a:pPr marL="514350" indent="-514350" eaLnBrk="1" fontAlgn="auto" hangingPunct="1">
              <a:spcAft>
                <a:spcPts val="0"/>
              </a:spcAft>
              <a:buFont typeface="+mj-lt"/>
              <a:buAutoNum type="arabicPeriod"/>
              <a:defRPr/>
            </a:pPr>
            <a:r>
              <a:rPr lang="en-US" dirty="0">
                <a:solidFill>
                  <a:srgbClr val="00B050"/>
                </a:solidFill>
                <a:latin typeface="Times New Roman" panose="02020603050405020304" pitchFamily="18" charset="0"/>
                <a:cs typeface="Times New Roman" panose="02020603050405020304" pitchFamily="18" charset="0"/>
              </a:rPr>
              <a:t>If the marriage is dissolved by death and dower has not been specified, or it is agreed that no dower shall be payable, proper dower would be due whether the marriage was consummated or not.  </a:t>
            </a:r>
          </a:p>
          <a:p>
            <a:pPr marL="514350" indent="-514350" eaLnBrk="1" fontAlgn="auto" hangingPunct="1">
              <a:spcAft>
                <a:spcPts val="0"/>
              </a:spcAft>
              <a:buFont typeface="+mj-lt"/>
              <a:buAutoNum type="arabicPeriod"/>
              <a:defRPr/>
            </a:pPr>
            <a:endParaRPr lang="en-US" dirty="0">
              <a:solidFill>
                <a:srgbClr val="00B050"/>
              </a:solidFill>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half" idx="2"/>
          </p:nvPr>
        </p:nvSpPr>
        <p:spPr>
          <a:xfrm>
            <a:off x="4648202" y="2133634"/>
            <a:ext cx="4038600" cy="4603750"/>
          </a:xfrm>
        </p:spPr>
        <p:txBody>
          <a:bodyPr rtlCol="0">
            <a:normAutofit/>
          </a:bodyPr>
          <a:lstStyle/>
          <a:p>
            <a:pPr eaLnBrk="1" fontAlgn="auto" hangingPunct="1">
              <a:spcAft>
                <a:spcPts val="0"/>
              </a:spcAft>
              <a:buFont typeface="Wingdings 3" charset="2"/>
              <a:buChar char=""/>
              <a:defRPr/>
            </a:pPr>
            <a:r>
              <a:rPr lang="en-US" dirty="0">
                <a:solidFill>
                  <a:srgbClr val="00B050"/>
                </a:solidFill>
                <a:latin typeface="Times New Roman" panose="02020603050405020304" pitchFamily="18" charset="0"/>
                <a:cs typeface="Times New Roman" panose="02020603050405020304" pitchFamily="18" charset="0"/>
              </a:rPr>
              <a:t>Shia Law</a:t>
            </a:r>
          </a:p>
          <a:p>
            <a:pPr marL="514350" indent="-514350" eaLnBrk="1" fontAlgn="auto" hangingPunct="1">
              <a:spcAft>
                <a:spcPts val="0"/>
              </a:spcAft>
              <a:buFont typeface="+mj-lt"/>
              <a:buAutoNum type="arabicPeriod"/>
              <a:defRPr/>
            </a:pPr>
            <a:r>
              <a:rPr lang="en-US" dirty="0">
                <a:solidFill>
                  <a:srgbClr val="00B050"/>
                </a:solidFill>
                <a:latin typeface="Times New Roman" panose="02020603050405020304" pitchFamily="18" charset="0"/>
                <a:cs typeface="Times New Roman" panose="02020603050405020304" pitchFamily="18" charset="0"/>
              </a:rPr>
              <a:t>No minimum limit is prescribed.</a:t>
            </a:r>
          </a:p>
          <a:p>
            <a:pPr marL="514350" indent="-514350" eaLnBrk="1" fontAlgn="auto" hangingPunct="1">
              <a:spcAft>
                <a:spcPts val="0"/>
              </a:spcAft>
              <a:buFont typeface="+mj-lt"/>
              <a:buAutoNum type="arabicPeriod"/>
              <a:defRPr/>
            </a:pPr>
            <a:r>
              <a:rPr lang="en-US" dirty="0">
                <a:solidFill>
                  <a:srgbClr val="00B050"/>
                </a:solidFill>
                <a:latin typeface="Times New Roman" panose="02020603050405020304" pitchFamily="18" charset="0"/>
                <a:cs typeface="Times New Roman" panose="02020603050405020304" pitchFamily="18" charset="0"/>
              </a:rPr>
              <a:t>Proper dower cannot exceed 500 dirhams.</a:t>
            </a:r>
          </a:p>
          <a:p>
            <a:pPr marL="514350" indent="-514350" eaLnBrk="1" fontAlgn="auto" hangingPunct="1">
              <a:spcAft>
                <a:spcPts val="0"/>
              </a:spcAft>
              <a:buFont typeface="+mj-lt"/>
              <a:buAutoNum type="arabicPeriod"/>
              <a:defRPr/>
            </a:pPr>
            <a:r>
              <a:rPr lang="en-US" dirty="0">
                <a:solidFill>
                  <a:srgbClr val="00B050"/>
                </a:solidFill>
                <a:latin typeface="Times New Roman" panose="02020603050405020304" pitchFamily="18" charset="0"/>
                <a:cs typeface="Times New Roman" panose="02020603050405020304" pitchFamily="18" charset="0"/>
              </a:rPr>
              <a:t>In such case no dower would be due if the marriage was not consummated. </a:t>
            </a:r>
          </a:p>
          <a:p>
            <a:pPr marL="0" indent="0" eaLnBrk="1" fontAlgn="auto" hangingPunct="1">
              <a:spcAft>
                <a:spcPts val="0"/>
              </a:spcAft>
              <a:buFont typeface="Wingdings 3" charset="2"/>
              <a:buNone/>
              <a:defRPr/>
            </a:pPr>
            <a:r>
              <a:rPr lang="en-US" dirty="0">
                <a:solidFill>
                  <a:schemeClr val="tx1">
                    <a:lumMod val="75000"/>
                    <a:lumOff val="25000"/>
                  </a:schemeClr>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2057400" y="2209800"/>
            <a:ext cx="4849813" cy="2400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en-US" sz="15000">
                <a:solidFill>
                  <a:srgbClr val="660033"/>
                </a:solidFill>
                <a:latin typeface="Blackadder ITC" panose="04020505051007020D02" pitchFamily="82" charset="0"/>
              </a:rPr>
              <a:t>Thanks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grpId="0" nodeType="clickEffect">
                                  <p:stCondLst>
                                    <p:cond delay="0"/>
                                  </p:stCondLst>
                                  <p:childTnLst>
                                    <p:animScale>
                                      <p:cBhvr>
                                        <p:cTn id="6"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TM02900722[[fn=Ion Boardroom]]</Template>
  <TotalTime>241</TotalTime>
  <Pages>0</Pages>
  <Words>476</Words>
  <Characters>0</Characters>
  <Application>Microsoft Office PowerPoint</Application>
  <DocSecurity>0</DocSecurity>
  <PresentationFormat>On-screen Show (4:3)</PresentationFormat>
  <Lines>0</Lines>
  <Paragraphs>49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Ion Boardroom</vt:lpstr>
      <vt:lpstr>NAWADA VIDHI MAHAVIDYALAYA</vt:lpstr>
      <vt:lpstr>PRESENTATION OF Dower</vt:lpstr>
      <vt:lpstr>Slide 3</vt:lpstr>
      <vt:lpstr>Slide 4</vt:lpstr>
      <vt:lpstr>Abdul Kadir Vs Salima 1886</vt:lpstr>
      <vt:lpstr>Slide 6</vt:lpstr>
      <vt:lpstr>Rights &amp; Remedies of wife on non payment of dower</vt:lpstr>
      <vt:lpstr>Difference between Shia &amp; Sunni laws  </vt:lpstr>
      <vt:lpstr>Slide 9</vt:lpstr>
    </vt:vector>
  </TitlesOfParts>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csm</dc:creator>
  <cp:lastModifiedBy>LENOVO</cp:lastModifiedBy>
  <cp:revision>44</cp:revision>
  <dcterms:created xsi:type="dcterms:W3CDTF">2013-11-20T06:33:11Z</dcterms:created>
  <dcterms:modified xsi:type="dcterms:W3CDTF">2025-05-18T12:53:26Z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1033-8.1.0.3385</vt:lpwstr>
  </property>
</Properties>
</file>