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82" r:id="rId2"/>
    <p:sldId id="256" r:id="rId3"/>
    <p:sldId id="257" r:id="rId4"/>
    <p:sldId id="258" r:id="rId5"/>
    <p:sldId id="259" r:id="rId6"/>
    <p:sldId id="260" r:id="rId7"/>
    <p:sldId id="261" r:id="rId8"/>
    <p:sldId id="262" r:id="rId9"/>
    <p:sldId id="269" r:id="rId10"/>
    <p:sldId id="274" r:id="rId11"/>
    <p:sldId id="277" r:id="rId12"/>
    <p:sldId id="263" r:id="rId13"/>
    <p:sldId id="275" r:id="rId14"/>
    <p:sldId id="276" r:id="rId15"/>
    <p:sldId id="278" r:id="rId16"/>
    <p:sldId id="279" r:id="rId17"/>
    <p:sldId id="280" r:id="rId18"/>
    <p:sldId id="281" r:id="rId19"/>
    <p:sldId id="264" r:id="rId20"/>
    <p:sldId id="265" r:id="rId21"/>
    <p:sldId id="283"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6659280-EDCD-47C7-BE25-C1F2AD7E5CED}" type="datetimeFigureOut">
              <a:rPr lang="en-IN" smtClean="0"/>
              <a:t>18-05-2025</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631AAB-CE99-46D8-9F0D-DAE414FEFBBC}" type="slidenum">
              <a:rPr lang="en-IN" smtClean="0"/>
              <a:t>‹#›</a:t>
            </a:fld>
            <a:endParaRPr lang="en-IN"/>
          </a:p>
        </p:txBody>
      </p:sp>
    </p:spTree>
    <p:extLst>
      <p:ext uri="{BB962C8B-B14F-4D97-AF65-F5344CB8AC3E}">
        <p14:creationId xmlns:p14="http://schemas.microsoft.com/office/powerpoint/2010/main" val="11193940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322833EC-7B75-471D-89A0-AFAE0C511D77}" type="datetimeFigureOut">
              <a:rPr lang="en-US" smtClean="0"/>
              <a:pPr/>
              <a:t>5/18/2025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A6080936-A751-463A-8274-6F1957A9CBB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spd="med">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22833EC-7B75-471D-89A0-AFAE0C511D77}" type="datetimeFigureOut">
              <a:rPr lang="en-US" smtClean="0"/>
              <a:pPr/>
              <a:t>5/18/2025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080936-A751-463A-8274-6F1957A9CBB2}" type="slidenum">
              <a:rPr lang="en-US" smtClean="0"/>
              <a:pPr/>
              <a:t>‹#›</a:t>
            </a:fld>
            <a:endParaRPr lang="en-US"/>
          </a:p>
        </p:txBody>
      </p:sp>
    </p:spTree>
  </p:cSld>
  <p:clrMapOvr>
    <a:masterClrMapping/>
  </p:clrMapOvr>
  <p:transition spd="med">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22833EC-7B75-471D-89A0-AFAE0C511D77}" type="datetimeFigureOut">
              <a:rPr lang="en-US" smtClean="0"/>
              <a:pPr/>
              <a:t>5/18/2025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080936-A751-463A-8274-6F1957A9CBB2}" type="slidenum">
              <a:rPr lang="en-US" smtClean="0"/>
              <a:pPr/>
              <a:t>‹#›</a:t>
            </a:fld>
            <a:endParaRPr lang="en-US"/>
          </a:p>
        </p:txBody>
      </p:sp>
    </p:spTree>
  </p:cSld>
  <p:clrMapOvr>
    <a:masterClrMapping/>
  </p:clrMapOvr>
  <p:transition spd="med">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22833EC-7B75-471D-89A0-AFAE0C511D77}" type="datetimeFigureOut">
              <a:rPr lang="en-US" smtClean="0"/>
              <a:pPr/>
              <a:t>5/18/2025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080936-A751-463A-8274-6F1957A9CBB2}" type="slidenum">
              <a:rPr lang="en-US" smtClean="0"/>
              <a:pPr/>
              <a:t>‹#›</a:t>
            </a:fld>
            <a:endParaRPr lang="en-US"/>
          </a:p>
        </p:txBody>
      </p:sp>
    </p:spTree>
  </p:cSld>
  <p:clrMapOvr>
    <a:masterClrMapping/>
  </p:clrMapOvr>
  <p:transition spd="med">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322833EC-7B75-471D-89A0-AFAE0C511D77}" type="datetimeFigureOut">
              <a:rPr lang="en-US" smtClean="0"/>
              <a:pPr/>
              <a:t>5/18/2025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080936-A751-463A-8274-6F1957A9CBB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spd="med">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322833EC-7B75-471D-89A0-AFAE0C511D77}" type="datetimeFigureOut">
              <a:rPr lang="en-US" smtClean="0"/>
              <a:pPr/>
              <a:t>5/18/2025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080936-A751-463A-8274-6F1957A9CBB2}" type="slidenum">
              <a:rPr lang="en-US" smtClean="0"/>
              <a:pPr/>
              <a:t>‹#›</a:t>
            </a:fld>
            <a:endParaRPr lang="en-US"/>
          </a:p>
        </p:txBody>
      </p:sp>
    </p:spTree>
  </p:cSld>
  <p:clrMapOvr>
    <a:masterClrMapping/>
  </p:clrMapOvr>
  <p:transition spd="med">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322833EC-7B75-471D-89A0-AFAE0C511D77}" type="datetimeFigureOut">
              <a:rPr lang="en-US" smtClean="0"/>
              <a:pPr/>
              <a:t>5/18/2025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6080936-A751-463A-8274-6F1957A9CBB2}" type="slidenum">
              <a:rPr lang="en-US" smtClean="0"/>
              <a:pPr/>
              <a:t>‹#›</a:t>
            </a:fld>
            <a:endParaRPr lang="en-US"/>
          </a:p>
        </p:txBody>
      </p:sp>
    </p:spTree>
  </p:cSld>
  <p:clrMapOvr>
    <a:masterClrMapping/>
  </p:clrMapOvr>
  <p:transition spd="med">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322833EC-7B75-471D-89A0-AFAE0C511D77}" type="datetimeFigureOut">
              <a:rPr lang="en-US" smtClean="0"/>
              <a:pPr/>
              <a:t>5/18/2025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6080936-A751-463A-8274-6F1957A9CBB2}" type="slidenum">
              <a:rPr lang="en-US" smtClean="0"/>
              <a:pPr/>
              <a:t>‹#›</a:t>
            </a:fld>
            <a:endParaRPr lang="en-US"/>
          </a:p>
        </p:txBody>
      </p:sp>
    </p:spTree>
  </p:cSld>
  <p:clrMapOvr>
    <a:masterClrMapping/>
  </p:clrMapOvr>
  <p:transition spd="med">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2833EC-7B75-471D-89A0-AFAE0C511D77}" type="datetimeFigureOut">
              <a:rPr lang="en-US" smtClean="0"/>
              <a:pPr/>
              <a:t>5/18/2025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6080936-A751-463A-8274-6F1957A9CBB2}" type="slidenum">
              <a:rPr lang="en-US" smtClean="0"/>
              <a:pPr/>
              <a:t>‹#›</a:t>
            </a:fld>
            <a:endParaRPr lang="en-US"/>
          </a:p>
        </p:txBody>
      </p:sp>
    </p:spTree>
  </p:cSld>
  <p:clrMapOvr>
    <a:masterClrMapping/>
  </p:clrMapOvr>
  <p:transition spd="med">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322833EC-7B75-471D-89A0-AFAE0C511D77}" type="datetimeFigureOut">
              <a:rPr lang="en-US" smtClean="0"/>
              <a:pPr/>
              <a:t>5/18/2025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080936-A751-463A-8274-6F1957A9CBB2}" type="slidenum">
              <a:rPr lang="en-US" smtClean="0"/>
              <a:pPr/>
              <a:t>‹#›</a:t>
            </a:fld>
            <a:endParaRPr lang="en-US"/>
          </a:p>
        </p:txBody>
      </p:sp>
    </p:spTree>
  </p:cSld>
  <p:clrMapOvr>
    <a:masterClrMapping/>
  </p:clrMapOvr>
  <p:transition spd="med">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322833EC-7B75-471D-89A0-AFAE0C511D77}" type="datetimeFigureOut">
              <a:rPr lang="en-US" smtClean="0"/>
              <a:pPr/>
              <a:t>5/18/2025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A6080936-A751-463A-8274-6F1957A9CBB2}"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spd="med">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22833EC-7B75-471D-89A0-AFAE0C511D77}" type="datetimeFigureOut">
              <a:rPr lang="en-US" smtClean="0"/>
              <a:pPr/>
              <a:t>5/18/2025</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6080936-A751-463A-8274-6F1957A9CBB2}"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med">
    <p:fade thruBlk="1"/>
  </p:transition>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7150" y="1005061"/>
            <a:ext cx="9029700" cy="682399"/>
          </a:xfrm>
          <a:prstGeom prst="rect">
            <a:avLst/>
          </a:prstGeom>
          <a:solidFill>
            <a:srgbClr val="7030A0"/>
          </a:solidFill>
          <a:ln>
            <a:solidFill>
              <a:srgbClr val="7030A0"/>
            </a:solidFill>
          </a:ln>
        </p:spPr>
        <p:txBody>
          <a:bodyPr vert="horz" wrap="square" lIns="0" tIns="58579" rIns="0" bIns="0" numCol="1" rtlCol="0" anchor="t" anchorCtr="0" compatLnSpc="1">
            <a:prstTxWarp prst="textNoShape">
              <a:avLst/>
            </a:prstTxWarp>
            <a:spAutoFit/>
          </a:bodyPr>
          <a:lstStyle/>
          <a:p>
            <a:pPr algn="ctr">
              <a:spcBef>
                <a:spcPts val="461"/>
              </a:spcBef>
            </a:pPr>
            <a:r>
              <a:rPr lang="en-IN" sz="4050" b="1" dirty="0">
                <a:solidFill>
                  <a:schemeClr val="bg1"/>
                </a:solidFill>
              </a:rPr>
              <a:t>NAWADA VIDHI MAHAVIDYALAYA</a:t>
            </a:r>
            <a:endParaRPr sz="4050" b="1" spc="-19" dirty="0">
              <a:solidFill>
                <a:schemeClr val="bg1"/>
              </a:solidFill>
            </a:endParaRPr>
          </a:p>
        </p:txBody>
      </p:sp>
      <p:sp>
        <p:nvSpPr>
          <p:cNvPr id="5" name="object 2">
            <a:extLst>
              <a:ext uri="{FF2B5EF4-FFF2-40B4-BE49-F238E27FC236}">
                <a16:creationId xmlns:a16="http://schemas.microsoft.com/office/drawing/2014/main" id="{D1EA23EE-AD76-BA7E-C2AF-FD382EABE430}"/>
              </a:ext>
            </a:extLst>
          </p:cNvPr>
          <p:cNvSpPr txBox="1">
            <a:spLocks/>
          </p:cNvSpPr>
          <p:nvPr/>
        </p:nvSpPr>
        <p:spPr>
          <a:xfrm>
            <a:off x="2085975" y="5334000"/>
            <a:ext cx="4972050" cy="1156887"/>
          </a:xfrm>
          <a:prstGeom prst="rect">
            <a:avLst/>
          </a:prstGeom>
          <a:solidFill>
            <a:srgbClr val="002060"/>
          </a:solidFill>
          <a:ln>
            <a:solidFill>
              <a:srgbClr val="0070C0"/>
            </a:solidFill>
          </a:ln>
        </p:spPr>
        <p:txBody>
          <a:bodyPr vert="horz" wrap="square" lIns="0" tIns="58579" rIns="0" bIns="0" rtlCol="0">
            <a:spAutoFit/>
          </a:bodyPr>
          <a:lstStyle>
            <a:lvl1pPr>
              <a:defRPr sz="4000" b="1" i="1" u="sng">
                <a:solidFill>
                  <a:schemeClr val="tx1"/>
                </a:solidFill>
                <a:latin typeface="Calibri"/>
                <a:ea typeface="+mj-ea"/>
                <a:cs typeface="Calibri"/>
              </a:defRPr>
            </a:lvl1pPr>
          </a:lstStyle>
          <a:p>
            <a:pPr algn="ctr">
              <a:spcBef>
                <a:spcPts val="461"/>
              </a:spcBef>
            </a:pPr>
            <a:r>
              <a:rPr lang="en-IN" sz="2100" i="0" dirty="0">
                <a:solidFill>
                  <a:schemeClr val="bg1"/>
                </a:solidFill>
              </a:rPr>
              <a:t>Prof. ……………………………….</a:t>
            </a:r>
          </a:p>
          <a:p>
            <a:pPr algn="ctr">
              <a:spcBef>
                <a:spcPts val="461"/>
              </a:spcBef>
            </a:pPr>
            <a:r>
              <a:rPr lang="en-IN" sz="2100" i="0" spc="-19" dirty="0">
                <a:solidFill>
                  <a:schemeClr val="bg1"/>
                </a:solidFill>
              </a:rPr>
              <a:t>Assistant Professor</a:t>
            </a:r>
          </a:p>
          <a:p>
            <a:pPr algn="ctr">
              <a:spcBef>
                <a:spcPts val="461"/>
              </a:spcBef>
            </a:pPr>
            <a:r>
              <a:rPr lang="en-IN" sz="2100" i="0" spc="-19" dirty="0" err="1">
                <a:solidFill>
                  <a:schemeClr val="bg1"/>
                </a:solidFill>
              </a:rPr>
              <a:t>Nawada</a:t>
            </a:r>
            <a:r>
              <a:rPr lang="en-IN" sz="2100" i="0" spc="-19" dirty="0">
                <a:solidFill>
                  <a:schemeClr val="bg1"/>
                </a:solidFill>
              </a:rPr>
              <a:t> Vidhi Mahavidyalaya, </a:t>
            </a:r>
            <a:r>
              <a:rPr lang="en-IN" sz="2100" i="0" spc="-19" dirty="0" err="1">
                <a:solidFill>
                  <a:schemeClr val="bg1"/>
                </a:solidFill>
              </a:rPr>
              <a:t>Nawada</a:t>
            </a:r>
            <a:r>
              <a:rPr lang="en-IN" sz="2100" i="0" spc="-19" dirty="0">
                <a:solidFill>
                  <a:schemeClr val="bg1"/>
                </a:solidFill>
              </a:rPr>
              <a:t> Bihar</a:t>
            </a:r>
          </a:p>
        </p:txBody>
      </p:sp>
      <p:pic>
        <p:nvPicPr>
          <p:cNvPr id="4" name="Picture 3">
            <a:extLst>
              <a:ext uri="{FF2B5EF4-FFF2-40B4-BE49-F238E27FC236}">
                <a16:creationId xmlns:a16="http://schemas.microsoft.com/office/drawing/2014/main" id="{DE977227-9273-D3AB-EC9B-0D7C94470A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47800" y="1828800"/>
            <a:ext cx="5791200" cy="3276600"/>
          </a:xfrm>
          <a:prstGeom prst="rect">
            <a:avLst/>
          </a:prstGeom>
          <a:ln>
            <a:noFill/>
          </a:ln>
          <a:effectLst>
            <a:softEdge rad="112500"/>
          </a:effectLst>
        </p:spPr>
      </p:pic>
    </p:spTree>
  </p:cSld>
  <p:clrMapOvr>
    <a:masterClrMapping/>
  </p:clrMapOvr>
  <p:transition spd="med">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r>
              <a:rPr lang="en-US" b="1" dirty="0"/>
              <a:t>Do’s and Don'ts</a:t>
            </a:r>
          </a:p>
        </p:txBody>
      </p:sp>
      <p:sp>
        <p:nvSpPr>
          <p:cNvPr id="3" name="Content Placeholder 2"/>
          <p:cNvSpPr>
            <a:spLocks noGrp="1"/>
          </p:cNvSpPr>
          <p:nvPr>
            <p:ph idx="1"/>
          </p:nvPr>
        </p:nvSpPr>
        <p:spPr>
          <a:xfrm>
            <a:off x="457200" y="1752600"/>
            <a:ext cx="8229600" cy="4876800"/>
          </a:xfrm>
        </p:spPr>
        <p:txBody>
          <a:bodyPr>
            <a:normAutofit/>
          </a:bodyPr>
          <a:lstStyle/>
          <a:p>
            <a:pPr marL="0" indent="0" algn="just">
              <a:buNone/>
            </a:pPr>
            <a:endParaRPr lang="en-US" sz="2400" dirty="0"/>
          </a:p>
          <a:p>
            <a:pPr marL="0" indent="0" algn="just">
              <a:buNone/>
            </a:pPr>
            <a:r>
              <a:rPr lang="en-US" sz="2400" dirty="0"/>
              <a:t>If a judge asks a "yes" or "no" question, answer first with "yes“ or "no" -- then elaborate. </a:t>
            </a:r>
          </a:p>
          <a:p>
            <a:pPr marL="0" indent="0" algn="just">
              <a:buNone/>
            </a:pPr>
            <a:r>
              <a:rPr lang="en-US" sz="2400" dirty="0"/>
              <a:t>Reply with, "</a:t>
            </a:r>
            <a:r>
              <a:rPr lang="en-US" sz="2400" i="1" dirty="0"/>
              <a:t>Yes, Your Lordship, in fact ..</a:t>
            </a:r>
            <a:r>
              <a:rPr lang="en-US" sz="2400" dirty="0"/>
              <a:t>.," or "</a:t>
            </a:r>
            <a:r>
              <a:rPr lang="en-US" sz="2400" i="1" dirty="0"/>
              <a:t>No, Your Lordship, rather ...."</a:t>
            </a:r>
            <a:endParaRPr lang="en-IN" sz="2400" i="1" dirty="0"/>
          </a:p>
          <a:p>
            <a:pPr marL="0" indent="0" algn="just">
              <a:buNone/>
            </a:pPr>
            <a:endParaRPr lang="en-US" sz="2400" dirty="0"/>
          </a:p>
          <a:p>
            <a:pPr marL="0" indent="0" algn="just">
              <a:buNone/>
            </a:pPr>
            <a:r>
              <a:rPr lang="en-US" sz="2400" dirty="0"/>
              <a:t>Never speak over a judge. When a judge starts talking, you should stop talking immediately, even if he or she has interrupted you mid-sentence (or even mid-word).</a:t>
            </a:r>
            <a:endParaRPr lang="en-IN" sz="2400" dirty="0"/>
          </a:p>
        </p:txBody>
      </p:sp>
    </p:spTree>
    <p:extLst>
      <p:ext uri="{BB962C8B-B14F-4D97-AF65-F5344CB8AC3E}">
        <p14:creationId xmlns:p14="http://schemas.microsoft.com/office/powerpoint/2010/main" val="1980858459"/>
      </p:ext>
    </p:extLst>
  </p:cSld>
  <p:clrMapOvr>
    <a:masterClrMapping/>
  </p:clrMapOvr>
  <p:transition spd="med">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b="1" dirty="0"/>
              <a:t>PERSONAL OPINION </a:t>
            </a:r>
          </a:p>
        </p:txBody>
      </p:sp>
      <p:sp>
        <p:nvSpPr>
          <p:cNvPr id="3" name="Content Placeholder 2"/>
          <p:cNvSpPr>
            <a:spLocks noGrp="1"/>
          </p:cNvSpPr>
          <p:nvPr>
            <p:ph idx="1"/>
          </p:nvPr>
        </p:nvSpPr>
        <p:spPr>
          <a:xfrm>
            <a:off x="457200" y="1676400"/>
            <a:ext cx="8229600" cy="5029200"/>
          </a:xfrm>
        </p:spPr>
        <p:txBody>
          <a:bodyPr>
            <a:normAutofit fontScale="85000" lnSpcReduction="20000"/>
          </a:bodyPr>
          <a:lstStyle/>
          <a:p>
            <a:pPr marL="0" indent="0">
              <a:buNone/>
            </a:pPr>
            <a:r>
              <a:rPr lang="en-IN" sz="2400" b="1" dirty="0"/>
              <a:t>NEVER </a:t>
            </a:r>
            <a:r>
              <a:rPr lang="en-IN" sz="2400" dirty="0"/>
              <a:t> give your opinion. Avoid phrases such as 'I think' and 'I believe'. </a:t>
            </a:r>
          </a:p>
          <a:p>
            <a:pPr marL="0" indent="0">
              <a:buNone/>
            </a:pPr>
            <a:endParaRPr lang="en-IN" sz="2400" dirty="0"/>
          </a:p>
          <a:p>
            <a:pPr marL="0" indent="0">
              <a:buNone/>
            </a:pPr>
            <a:r>
              <a:rPr lang="en-IN" sz="2400" dirty="0"/>
              <a:t>Instead, say </a:t>
            </a:r>
          </a:p>
          <a:p>
            <a:pPr marL="0" indent="0">
              <a:buNone/>
            </a:pPr>
            <a:endParaRPr lang="en-IN" sz="2400" i="1" dirty="0"/>
          </a:p>
          <a:p>
            <a:pPr marL="0" indent="0">
              <a:buNone/>
            </a:pPr>
            <a:r>
              <a:rPr lang="en-IN" sz="2400" i="1" dirty="0"/>
              <a:t>'I put it to the court that</a:t>
            </a:r>
            <a:r>
              <a:rPr lang="en-IN" sz="2400" dirty="0"/>
              <a:t>', </a:t>
            </a:r>
          </a:p>
          <a:p>
            <a:pPr marL="0" indent="0">
              <a:buNone/>
            </a:pPr>
            <a:r>
              <a:rPr lang="en-IN" sz="2400" dirty="0"/>
              <a:t>'</a:t>
            </a:r>
            <a:r>
              <a:rPr lang="en-IN" sz="2400" i="1" dirty="0"/>
              <a:t>it is submitted that' </a:t>
            </a:r>
          </a:p>
          <a:p>
            <a:pPr marL="0" indent="0">
              <a:buNone/>
            </a:pPr>
            <a:r>
              <a:rPr lang="en-IN" sz="2400" i="1" dirty="0"/>
              <a:t>'the petitioner/respondent contends that</a:t>
            </a:r>
            <a:r>
              <a:rPr lang="en-IN" sz="2400" dirty="0"/>
              <a:t>'. </a:t>
            </a:r>
            <a:endParaRPr lang="en-US" sz="2400" dirty="0"/>
          </a:p>
          <a:p>
            <a:pPr marL="0" indent="0">
              <a:buNone/>
            </a:pPr>
            <a:r>
              <a:rPr lang="en-IN" sz="2400" dirty="0"/>
              <a:t>“</a:t>
            </a:r>
            <a:r>
              <a:rPr lang="en-IN" sz="2400" i="1" dirty="0"/>
              <a:t>My Lord/Lady, I submit that…/In my respectful submission”</a:t>
            </a:r>
          </a:p>
          <a:p>
            <a:pPr marL="0" indent="0">
              <a:buNone/>
            </a:pPr>
            <a:r>
              <a:rPr lang="en-IN" sz="2400" i="1" dirty="0"/>
              <a:t>“If it pleases the court, I would like to offer my first/second/third/</a:t>
            </a:r>
            <a:r>
              <a:rPr lang="en-IN" sz="2400" i="1" dirty="0" err="1"/>
              <a:t>etc</a:t>
            </a:r>
            <a:endParaRPr lang="en-IN" sz="2400" i="1" dirty="0"/>
          </a:p>
          <a:p>
            <a:pPr marL="0" indent="0">
              <a:buNone/>
            </a:pPr>
            <a:r>
              <a:rPr lang="en-IN" sz="2400" i="1" dirty="0"/>
              <a:t>submission…”</a:t>
            </a:r>
          </a:p>
          <a:p>
            <a:pPr marL="0" indent="0">
              <a:buNone/>
            </a:pPr>
            <a:r>
              <a:rPr lang="en-IN" sz="2400" i="1" dirty="0"/>
              <a:t>“This point/case does cast some doubt/light on…”</a:t>
            </a:r>
          </a:p>
          <a:p>
            <a:pPr marL="0" indent="0">
              <a:buNone/>
            </a:pPr>
            <a:r>
              <a:rPr lang="en-IN" sz="2400" i="1" dirty="0"/>
              <a:t>“I accept the point that…, however…”</a:t>
            </a:r>
          </a:p>
          <a:p>
            <a:pPr marL="0" indent="0">
              <a:buNone/>
            </a:pPr>
            <a:r>
              <a:rPr lang="en-IN" sz="2400" i="1" dirty="0"/>
              <a:t>“With your Lordship’s permission, I would like now to…”</a:t>
            </a:r>
          </a:p>
          <a:p>
            <a:pPr marL="0" indent="0">
              <a:buNone/>
            </a:pPr>
            <a:endParaRPr lang="en-IN" sz="2400" dirty="0"/>
          </a:p>
          <a:p>
            <a:pPr marL="0" indent="0">
              <a:buNone/>
            </a:pPr>
            <a:r>
              <a:rPr lang="en-IN" sz="2400" dirty="0"/>
              <a:t>The judge does not care about your opinion and will not hesitate to tell you so. </a:t>
            </a:r>
            <a:endParaRPr lang="en-US" sz="2400" dirty="0"/>
          </a:p>
          <a:p>
            <a:pPr marL="0" indent="0" algn="just">
              <a:buNone/>
            </a:pPr>
            <a:endParaRPr lang="en-IN" sz="2200" dirty="0"/>
          </a:p>
        </p:txBody>
      </p:sp>
    </p:spTree>
    <p:extLst>
      <p:ext uri="{BB962C8B-B14F-4D97-AF65-F5344CB8AC3E}">
        <p14:creationId xmlns:p14="http://schemas.microsoft.com/office/powerpoint/2010/main" val="3881437422"/>
      </p:ext>
    </p:extLst>
  </p:cSld>
  <p:clrMapOvr>
    <a:masterClrMapping/>
  </p:clrMapOvr>
  <p:transition spd="med">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a:bodyPr>
          <a:lstStyle/>
          <a:p>
            <a:r>
              <a:rPr lang="en-IN" b="1" dirty="0"/>
              <a:t>JUDICIAL INTERVENTION</a:t>
            </a:r>
            <a:endParaRPr lang="en-US" b="1" dirty="0"/>
          </a:p>
        </p:txBody>
      </p:sp>
      <p:sp>
        <p:nvSpPr>
          <p:cNvPr id="3" name="Content Placeholder 2"/>
          <p:cNvSpPr>
            <a:spLocks noGrp="1"/>
          </p:cNvSpPr>
          <p:nvPr>
            <p:ph idx="1"/>
          </p:nvPr>
        </p:nvSpPr>
        <p:spPr>
          <a:xfrm>
            <a:off x="228600" y="1447800"/>
            <a:ext cx="8686800" cy="5257800"/>
          </a:xfrm>
        </p:spPr>
        <p:txBody>
          <a:bodyPr>
            <a:noAutofit/>
          </a:bodyPr>
          <a:lstStyle/>
          <a:p>
            <a:pPr marL="0" indent="0">
              <a:buNone/>
            </a:pPr>
            <a:r>
              <a:rPr lang="en-IN" sz="2100" dirty="0"/>
              <a:t>When asked a question by a judge, it may be helpful to pause before answering. Respond with phrases such as..</a:t>
            </a:r>
          </a:p>
          <a:p>
            <a:pPr marL="0" indent="0">
              <a:buNone/>
            </a:pPr>
            <a:r>
              <a:rPr lang="en-IN" sz="2100" i="1" dirty="0"/>
              <a:t>“I am obliged to your Lordship/Ladyship…” “With great respect, my Lord/Lady…” “That is indeed an issue which must be addressed my Lord”</a:t>
            </a:r>
          </a:p>
          <a:p>
            <a:pPr marL="0" indent="0">
              <a:buNone/>
            </a:pPr>
            <a:endParaRPr lang="en-US" sz="2100" dirty="0"/>
          </a:p>
          <a:p>
            <a:pPr marL="0" indent="0">
              <a:buNone/>
            </a:pPr>
            <a:r>
              <a:rPr lang="en-US" sz="2100" dirty="0"/>
              <a:t>However if you are not able to answer the question or wish to complete the argument, then use phrases like</a:t>
            </a:r>
          </a:p>
          <a:p>
            <a:r>
              <a:rPr lang="en-IN" sz="2100" i="1" dirty="0"/>
              <a:t>“I will come back to that” </a:t>
            </a:r>
            <a:r>
              <a:rPr lang="en-IN" sz="2100" dirty="0"/>
              <a:t>or </a:t>
            </a:r>
            <a:r>
              <a:rPr lang="en-IN" sz="2100" i="1" dirty="0"/>
              <a:t>“My Lord I will answer that directly” </a:t>
            </a:r>
            <a:r>
              <a:rPr lang="en-IN" sz="2100" dirty="0"/>
              <a:t>or </a:t>
            </a:r>
            <a:r>
              <a:rPr lang="en-IN" sz="2100" i="1" dirty="0"/>
              <a:t>“I will satisfy your Lordship”</a:t>
            </a:r>
            <a:endParaRPr lang="en-IN" sz="2100" dirty="0"/>
          </a:p>
          <a:p>
            <a:r>
              <a:rPr lang="en-IN" sz="2100" i="1" dirty="0"/>
              <a:t>“I must answer your Lordship’s query, but your Lordship will grant me the indulgence to come back to my principal submissions thereafter”</a:t>
            </a:r>
          </a:p>
          <a:p>
            <a:r>
              <a:rPr lang="en-US" sz="2100" i="1" dirty="0"/>
              <a:t>“Your Lordship the counsel will be dealing with the point in issue __”</a:t>
            </a:r>
          </a:p>
          <a:p>
            <a:r>
              <a:rPr lang="en-US" sz="2100" i="1" dirty="0"/>
              <a:t>“The point raised by Your Lordship will be answered by/will be dealt by my co-counsel”</a:t>
            </a:r>
          </a:p>
        </p:txBody>
      </p:sp>
    </p:spTree>
  </p:cSld>
  <p:clrMapOvr>
    <a:masterClrMapping/>
  </p:clrMapOvr>
  <p:transition spd="med">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a:bodyPr>
          <a:lstStyle/>
          <a:p>
            <a:r>
              <a:rPr lang="en-IN" b="1" dirty="0"/>
              <a:t>CITATIONS</a:t>
            </a:r>
            <a:endParaRPr lang="en-US" b="1" dirty="0"/>
          </a:p>
        </p:txBody>
      </p:sp>
      <p:sp>
        <p:nvSpPr>
          <p:cNvPr id="3" name="Content Placeholder 2"/>
          <p:cNvSpPr>
            <a:spLocks noGrp="1"/>
          </p:cNvSpPr>
          <p:nvPr>
            <p:ph idx="1"/>
          </p:nvPr>
        </p:nvSpPr>
        <p:spPr/>
        <p:txBody>
          <a:bodyPr>
            <a:normAutofit/>
          </a:bodyPr>
          <a:lstStyle/>
          <a:p>
            <a:pPr marL="0" indent="0">
              <a:buNone/>
            </a:pPr>
            <a:r>
              <a:rPr lang="en-IN" dirty="0"/>
              <a:t>Citing cases is crucial to mooting: one of the criteria on which you will be assessed is your use of authorities. </a:t>
            </a:r>
          </a:p>
          <a:p>
            <a:pPr marL="0" indent="0">
              <a:buNone/>
            </a:pPr>
            <a:endParaRPr lang="en-IN" dirty="0"/>
          </a:p>
          <a:p>
            <a:pPr marL="0" indent="0">
              <a:buNone/>
            </a:pPr>
            <a:r>
              <a:rPr lang="en-IN" dirty="0"/>
              <a:t>One method of citing is..</a:t>
            </a:r>
          </a:p>
          <a:p>
            <a:pPr marL="0" indent="0">
              <a:buNone/>
            </a:pPr>
            <a:endParaRPr lang="en-IN" dirty="0"/>
          </a:p>
          <a:p>
            <a:pPr marL="0" indent="0">
              <a:buNone/>
            </a:pPr>
            <a:r>
              <a:rPr lang="en-IN" i="1" dirty="0"/>
              <a:t>“May I direct/draw your Lordship’s attention/the court’s attention to…”</a:t>
            </a:r>
          </a:p>
          <a:p>
            <a:pPr marL="0" indent="0">
              <a:buNone/>
            </a:pPr>
            <a:r>
              <a:rPr lang="en-IN" i="1" dirty="0"/>
              <a:t>“…the case of _______ as decided by the Hon’ble Supreme Court[ or High Court of ____]  in the year _____ states ...”</a:t>
            </a:r>
            <a:endParaRPr lang="en-US" i="1" dirty="0"/>
          </a:p>
        </p:txBody>
      </p:sp>
    </p:spTree>
    <p:extLst>
      <p:ext uri="{BB962C8B-B14F-4D97-AF65-F5344CB8AC3E}">
        <p14:creationId xmlns:p14="http://schemas.microsoft.com/office/powerpoint/2010/main" val="3927970508"/>
      </p:ext>
    </p:extLst>
  </p:cSld>
  <p:clrMapOvr>
    <a:masterClrMapping/>
  </p:clrMapOvr>
  <p:transition spd="med">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b="1" dirty="0"/>
              <a:t>Calling the Co-counsel</a:t>
            </a:r>
          </a:p>
        </p:txBody>
      </p:sp>
      <p:sp>
        <p:nvSpPr>
          <p:cNvPr id="3" name="Content Placeholder 2"/>
          <p:cNvSpPr>
            <a:spLocks noGrp="1"/>
          </p:cNvSpPr>
          <p:nvPr>
            <p:ph idx="1"/>
          </p:nvPr>
        </p:nvSpPr>
        <p:spPr/>
        <p:txBody>
          <a:bodyPr>
            <a:normAutofit fontScale="92500"/>
          </a:bodyPr>
          <a:lstStyle/>
          <a:p>
            <a:r>
              <a:rPr lang="en-US" sz="2400" dirty="0"/>
              <a:t>When the first counsel is finished with his argument then he should ask permission to call his co-counsel to further carry the arguments. The phrase which is advice to call upon counsel is</a:t>
            </a:r>
          </a:p>
          <a:p>
            <a:pPr>
              <a:buNone/>
            </a:pPr>
            <a:r>
              <a:rPr lang="en-US" sz="2400" i="1" dirty="0"/>
              <a:t>	“The counsel humbly seeks permission to call upon the co-counsel who will be dealing/continuing with…..”</a:t>
            </a:r>
            <a:endParaRPr lang="en-US" sz="2400" dirty="0"/>
          </a:p>
          <a:p>
            <a:endParaRPr lang="en-US" sz="2400" dirty="0"/>
          </a:p>
          <a:p>
            <a:r>
              <a:rPr lang="en-US" sz="2400" dirty="0"/>
              <a:t>When permission is granted, bow before the bench and take your seat.</a:t>
            </a:r>
          </a:p>
          <a:p>
            <a:pPr marL="0" indent="0">
              <a:buNone/>
            </a:pPr>
            <a:endParaRPr lang="en-US" sz="2400" dirty="0"/>
          </a:p>
          <a:p>
            <a:r>
              <a:rPr lang="en-US" sz="2400" dirty="0"/>
              <a:t>While addressing your opponent use phrase like “</a:t>
            </a:r>
            <a:r>
              <a:rPr lang="en-US" sz="2400" i="1" dirty="0"/>
              <a:t>my learned friend on behalf of petitioner [or respondent]”</a:t>
            </a:r>
            <a:endParaRPr lang="en-US" i="1" dirty="0"/>
          </a:p>
        </p:txBody>
      </p:sp>
    </p:spTree>
    <p:extLst>
      <p:ext uri="{BB962C8B-B14F-4D97-AF65-F5344CB8AC3E}">
        <p14:creationId xmlns:p14="http://schemas.microsoft.com/office/powerpoint/2010/main" val="1447169053"/>
      </p:ext>
    </p:extLst>
  </p:cSld>
  <p:clrMapOvr>
    <a:masterClrMapping/>
  </p:clrMapOvr>
  <p:transition spd="med">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b="1" dirty="0"/>
              <a:t>PRAYER</a:t>
            </a:r>
          </a:p>
        </p:txBody>
      </p:sp>
      <p:sp>
        <p:nvSpPr>
          <p:cNvPr id="3" name="Content Placeholder 2"/>
          <p:cNvSpPr>
            <a:spLocks noGrp="1"/>
          </p:cNvSpPr>
          <p:nvPr>
            <p:ph idx="1"/>
          </p:nvPr>
        </p:nvSpPr>
        <p:spPr/>
        <p:txBody>
          <a:bodyPr>
            <a:normAutofit lnSpcReduction="10000"/>
          </a:bodyPr>
          <a:lstStyle/>
          <a:p>
            <a:pPr marL="0" indent="0">
              <a:buNone/>
            </a:pPr>
            <a:r>
              <a:rPr lang="en-US" dirty="0"/>
              <a:t>Seek permission of the court to proceed with the prayer</a:t>
            </a:r>
          </a:p>
          <a:p>
            <a:pPr marL="0" indent="0">
              <a:buNone/>
            </a:pPr>
            <a:endParaRPr lang="en-US" dirty="0"/>
          </a:p>
          <a:p>
            <a:pPr marL="0" indent="0">
              <a:buNone/>
            </a:pPr>
            <a:r>
              <a:rPr lang="en-US" dirty="0"/>
              <a:t>While submitting the prayer the members of the teams should stand up</a:t>
            </a:r>
          </a:p>
          <a:p>
            <a:pPr marL="0" indent="0">
              <a:buNone/>
            </a:pPr>
            <a:endParaRPr lang="en-US" dirty="0"/>
          </a:p>
          <a:p>
            <a:pPr marL="0" indent="0">
              <a:buNone/>
            </a:pPr>
            <a:r>
              <a:rPr lang="en-US" dirty="0"/>
              <a:t>Use phrase </a:t>
            </a:r>
            <a:r>
              <a:rPr lang="en-US" i="1" dirty="0"/>
              <a:t>“it is humbly prayed before this Hon’ble Court…” </a:t>
            </a:r>
          </a:p>
          <a:p>
            <a:pPr marL="0" indent="0">
              <a:buNone/>
            </a:pPr>
            <a:endParaRPr lang="en-US" i="1" dirty="0"/>
          </a:p>
          <a:p>
            <a:pPr marL="0" indent="0">
              <a:buNone/>
            </a:pPr>
            <a:r>
              <a:rPr lang="en-US" dirty="0"/>
              <a:t>After the prayer is complete take leave of the court or take your seat after thanking the judge.</a:t>
            </a:r>
          </a:p>
        </p:txBody>
      </p:sp>
    </p:spTree>
    <p:extLst>
      <p:ext uri="{BB962C8B-B14F-4D97-AF65-F5344CB8AC3E}">
        <p14:creationId xmlns:p14="http://schemas.microsoft.com/office/powerpoint/2010/main" val="477223081"/>
      </p:ext>
    </p:extLst>
  </p:cSld>
  <p:clrMapOvr>
    <a:masterClrMapping/>
  </p:clrMapOvr>
  <p:transition spd="med">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b="1" dirty="0"/>
              <a:t>POINTS</a:t>
            </a:r>
          </a:p>
        </p:txBody>
      </p:sp>
      <p:sp>
        <p:nvSpPr>
          <p:cNvPr id="3" name="Content Placeholder 2"/>
          <p:cNvSpPr>
            <a:spLocks noGrp="1"/>
          </p:cNvSpPr>
          <p:nvPr>
            <p:ph idx="1"/>
          </p:nvPr>
        </p:nvSpPr>
        <p:spPr>
          <a:xfrm>
            <a:off x="457200" y="1447800"/>
            <a:ext cx="8229600" cy="5029200"/>
          </a:xfrm>
        </p:spPr>
        <p:txBody>
          <a:bodyPr>
            <a:normAutofit/>
          </a:bodyPr>
          <a:lstStyle/>
          <a:p>
            <a:pPr>
              <a:buNone/>
            </a:pPr>
            <a:endParaRPr lang="en-US" b="1" dirty="0"/>
          </a:p>
          <a:p>
            <a:r>
              <a:rPr lang="en-IN" b="1" dirty="0"/>
              <a:t>Stand straight</a:t>
            </a:r>
            <a:r>
              <a:rPr lang="en-IN" dirty="0"/>
              <a:t>, do not pose or slouch. </a:t>
            </a:r>
            <a:r>
              <a:rPr lang="en-IN" b="1" dirty="0"/>
              <a:t>Face the judge</a:t>
            </a:r>
            <a:r>
              <a:rPr lang="en-IN" dirty="0"/>
              <a:t>. Restrict hand movements.</a:t>
            </a:r>
          </a:p>
          <a:p>
            <a:r>
              <a:rPr lang="en-IN" b="1" dirty="0"/>
              <a:t>Keep an eye on the time</a:t>
            </a:r>
            <a:r>
              <a:rPr lang="en-IN" dirty="0"/>
              <a:t> throughout your submissions and be flexible in your approach. The judge's questions may take you off on a tangent and you need to be prepared for this.</a:t>
            </a:r>
          </a:p>
          <a:p>
            <a:r>
              <a:rPr lang="en-US" dirty="0"/>
              <a:t>Make sure to always </a:t>
            </a:r>
            <a:r>
              <a:rPr lang="en-US" b="1" dirty="0"/>
              <a:t>maintain eye contact </a:t>
            </a:r>
            <a:r>
              <a:rPr lang="en-US" dirty="0"/>
              <a:t>with the Judge. Pay full attention to what the Judge is asking. If your fail to understand a certain point the seek clarification.</a:t>
            </a:r>
          </a:p>
        </p:txBody>
      </p:sp>
    </p:spTree>
    <p:extLst>
      <p:ext uri="{BB962C8B-B14F-4D97-AF65-F5344CB8AC3E}">
        <p14:creationId xmlns:p14="http://schemas.microsoft.com/office/powerpoint/2010/main" val="2203532181"/>
      </p:ext>
    </p:extLst>
  </p:cSld>
  <p:clrMapOvr>
    <a:masterClrMapping/>
  </p:clrMapOvr>
  <p:transition spd="med">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b="1" dirty="0"/>
              <a:t>POINTS</a:t>
            </a:r>
          </a:p>
        </p:txBody>
      </p:sp>
      <p:sp>
        <p:nvSpPr>
          <p:cNvPr id="3" name="Content Placeholder 2"/>
          <p:cNvSpPr>
            <a:spLocks noGrp="1"/>
          </p:cNvSpPr>
          <p:nvPr>
            <p:ph idx="1"/>
          </p:nvPr>
        </p:nvSpPr>
        <p:spPr>
          <a:xfrm>
            <a:off x="457200" y="1447800"/>
            <a:ext cx="8229600" cy="5029200"/>
          </a:xfrm>
        </p:spPr>
        <p:txBody>
          <a:bodyPr>
            <a:normAutofit lnSpcReduction="10000"/>
          </a:bodyPr>
          <a:lstStyle/>
          <a:p>
            <a:pPr>
              <a:buNone/>
            </a:pPr>
            <a:endParaRPr lang="en-US" b="1" dirty="0"/>
          </a:p>
          <a:p>
            <a:r>
              <a:rPr lang="en-US" dirty="0"/>
              <a:t>If the counsel is unaware of the answer then say so, use phrase like </a:t>
            </a:r>
            <a:r>
              <a:rPr lang="en-US" i="1" dirty="0"/>
              <a:t>“the counsel begs negligence”</a:t>
            </a:r>
            <a:r>
              <a:rPr lang="en-US" dirty="0"/>
              <a:t> “</a:t>
            </a:r>
            <a:r>
              <a:rPr lang="en-US" i="1" dirty="0"/>
              <a:t>May the counsel be excused for his/her negligence” </a:t>
            </a:r>
          </a:p>
          <a:p>
            <a:r>
              <a:rPr lang="en-US" b="1" dirty="0"/>
              <a:t>Always be courteous </a:t>
            </a:r>
            <a:r>
              <a:rPr lang="en-US" dirty="0"/>
              <a:t>and do not show signs of irritation or frustration by rolling the eyes or sighing.</a:t>
            </a:r>
          </a:p>
          <a:p>
            <a:r>
              <a:rPr lang="en-US" b="1" dirty="0"/>
              <a:t>Be confident </a:t>
            </a:r>
            <a:r>
              <a:rPr lang="en-US" dirty="0"/>
              <a:t>in your demeanor. </a:t>
            </a:r>
          </a:p>
          <a:p>
            <a:r>
              <a:rPr lang="en-US" b="1" dirty="0"/>
              <a:t>Speak slowly and clearly</a:t>
            </a:r>
            <a:r>
              <a:rPr lang="en-US" dirty="0"/>
              <a:t>. Do not speak so fast that the judges are unable to comprehend your submissions.</a:t>
            </a:r>
            <a:endParaRPr lang="en-IN" dirty="0"/>
          </a:p>
          <a:p>
            <a:r>
              <a:rPr lang="en-US" b="1" dirty="0"/>
              <a:t>Do not prepare a fully rehearsed speech. Jot the material points that you need to cover.</a:t>
            </a:r>
          </a:p>
        </p:txBody>
      </p:sp>
    </p:spTree>
    <p:extLst>
      <p:ext uri="{BB962C8B-B14F-4D97-AF65-F5344CB8AC3E}">
        <p14:creationId xmlns:p14="http://schemas.microsoft.com/office/powerpoint/2010/main" val="333570969"/>
      </p:ext>
    </p:extLst>
  </p:cSld>
  <p:clrMapOvr>
    <a:masterClrMapping/>
  </p:clrMapOvr>
  <p:transition spd="med">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b="1" dirty="0"/>
              <a:t>POINTS</a:t>
            </a:r>
          </a:p>
        </p:txBody>
      </p:sp>
      <p:sp>
        <p:nvSpPr>
          <p:cNvPr id="3" name="Content Placeholder 2"/>
          <p:cNvSpPr>
            <a:spLocks noGrp="1"/>
          </p:cNvSpPr>
          <p:nvPr>
            <p:ph idx="1"/>
          </p:nvPr>
        </p:nvSpPr>
        <p:spPr>
          <a:xfrm>
            <a:off x="457200" y="1447800"/>
            <a:ext cx="8229600" cy="5029200"/>
          </a:xfrm>
        </p:spPr>
        <p:txBody>
          <a:bodyPr>
            <a:normAutofit/>
          </a:bodyPr>
          <a:lstStyle/>
          <a:p>
            <a:pPr>
              <a:buNone/>
            </a:pPr>
            <a:endParaRPr lang="en-US" b="1" dirty="0"/>
          </a:p>
          <a:p>
            <a:r>
              <a:rPr lang="en-US" b="1" dirty="0"/>
              <a:t>Do not make broad claims or bluff</a:t>
            </a:r>
            <a:r>
              <a:rPr lang="en-US" dirty="0"/>
              <a:t>. </a:t>
            </a:r>
            <a:r>
              <a:rPr lang="en-IN" dirty="0"/>
              <a:t>Know exactly how far you can push your assertions. </a:t>
            </a:r>
          </a:p>
          <a:p>
            <a:r>
              <a:rPr lang="en-IN" b="1" dirty="0"/>
              <a:t>Think about your volume</a:t>
            </a:r>
            <a:r>
              <a:rPr lang="en-IN" dirty="0"/>
              <a:t>. Be sure you can be heard by the judges. Use your tone and volume to emphasize key points in your argument or key words in a phrase. </a:t>
            </a:r>
          </a:p>
          <a:p>
            <a:r>
              <a:rPr lang="en-IN" b="1" dirty="0"/>
              <a:t>Avoid verbal ticks and “fillers”. </a:t>
            </a:r>
            <a:r>
              <a:rPr lang="en-IN" dirty="0"/>
              <a:t>Do not say “oh,” “um,” “uh,” or similar words; likewise, do not fill every pause with “your </a:t>
            </a:r>
            <a:r>
              <a:rPr lang="en-IN" dirty="0" err="1"/>
              <a:t>honor</a:t>
            </a:r>
            <a:r>
              <a:rPr lang="en-IN" dirty="0"/>
              <a:t>/lordship.” Avoid repeatedly beginning sentences with “well,” “however,” or “and.”</a:t>
            </a:r>
            <a:endParaRPr lang="en-US" i="1" dirty="0"/>
          </a:p>
        </p:txBody>
      </p:sp>
    </p:spTree>
    <p:extLst>
      <p:ext uri="{BB962C8B-B14F-4D97-AF65-F5344CB8AC3E}">
        <p14:creationId xmlns:p14="http://schemas.microsoft.com/office/powerpoint/2010/main" val="3255756973"/>
      </p:ext>
    </p:extLst>
  </p:cSld>
  <p:clrMapOvr>
    <a:masterClrMapping/>
  </p:clrMapOvr>
  <p:transition spd="med">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229600" cy="1143000"/>
          </a:xfrm>
        </p:spPr>
        <p:txBody>
          <a:bodyPr/>
          <a:lstStyle/>
          <a:p>
            <a:r>
              <a:rPr lang="en-US" b="1" dirty="0"/>
              <a:t>Tips for the researcher</a:t>
            </a:r>
          </a:p>
        </p:txBody>
      </p:sp>
      <p:sp>
        <p:nvSpPr>
          <p:cNvPr id="3" name="Content Placeholder 2"/>
          <p:cNvSpPr>
            <a:spLocks noGrp="1"/>
          </p:cNvSpPr>
          <p:nvPr>
            <p:ph idx="1"/>
          </p:nvPr>
        </p:nvSpPr>
        <p:spPr/>
        <p:txBody>
          <a:bodyPr/>
          <a:lstStyle/>
          <a:p>
            <a:r>
              <a:rPr lang="en-US" sz="2400" dirty="0"/>
              <a:t>All the above tips are applicable mainly to Speakers but researchers should also observe some of court manners. Court manners are no exception to researchers, they also play significant role in presentation. </a:t>
            </a:r>
          </a:p>
          <a:p>
            <a:pPr>
              <a:buNone/>
            </a:pPr>
            <a:endParaRPr lang="en-US" sz="2400" dirty="0"/>
          </a:p>
          <a:p>
            <a:r>
              <a:rPr lang="en-US" sz="2400" dirty="0"/>
              <a:t>Speakers require information for them as well as passing information to judges. The information should be passed swiftly and this transit should be rapid and cautiously done.</a:t>
            </a:r>
          </a:p>
          <a:p>
            <a:pPr>
              <a:buNone/>
            </a:pPr>
            <a:endParaRPr lang="en-US" dirty="0"/>
          </a:p>
        </p:txBody>
      </p:sp>
    </p:spTree>
  </p:cSld>
  <p:clrMapOvr>
    <a:masterClrMapping/>
  </p:clrMapOvr>
  <p:transition spd="med">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7200" dirty="0">
                <a:latin typeface="Bookman Old Style" pitchFamily="18" charset="0"/>
              </a:rPr>
              <a:t>MOOT COURTS</a:t>
            </a:r>
          </a:p>
        </p:txBody>
      </p:sp>
      <p:sp>
        <p:nvSpPr>
          <p:cNvPr id="3" name="Subtitle 2"/>
          <p:cNvSpPr>
            <a:spLocks noGrp="1"/>
          </p:cNvSpPr>
          <p:nvPr>
            <p:ph type="subTitle" idx="1"/>
          </p:nvPr>
        </p:nvSpPr>
        <p:spPr/>
        <p:txBody>
          <a:bodyPr/>
          <a:lstStyle/>
          <a:p>
            <a:r>
              <a:rPr lang="en-US" sz="4800" b="1" dirty="0">
                <a:latin typeface="Bookman Old Style" pitchFamily="18" charset="0"/>
              </a:rPr>
              <a:t>An Overview</a:t>
            </a:r>
          </a:p>
          <a:p>
            <a:r>
              <a:rPr lang="en-US" sz="4800" b="1" dirty="0">
                <a:latin typeface="Bookman Old Style" pitchFamily="18" charset="0"/>
              </a:rPr>
              <a:t>Oral Arguments</a:t>
            </a:r>
          </a:p>
        </p:txBody>
      </p:sp>
    </p:spTree>
  </p:cSld>
  <p:clrMapOvr>
    <a:masterClrMapping/>
  </p:clrMapOvr>
  <p:transition spd="med">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914400"/>
            <a:ext cx="8305800" cy="6278642"/>
          </a:xfrm>
          <a:prstGeom prst="rect">
            <a:avLst/>
          </a:prstGeom>
          <a:noFill/>
        </p:spPr>
        <p:txBody>
          <a:bodyPr wrap="square" rtlCol="0">
            <a:spAutoFit/>
          </a:bodyPr>
          <a:lstStyle/>
          <a:p>
            <a:r>
              <a:rPr lang="en-US" sz="2000" dirty="0"/>
              <a:t>Passing of information can be bifurcated into two</a:t>
            </a:r>
          </a:p>
          <a:p>
            <a:r>
              <a:rPr lang="en-US" sz="2000" dirty="0"/>
              <a:t> </a:t>
            </a:r>
          </a:p>
          <a:p>
            <a:pPr lvl="0"/>
            <a:r>
              <a:rPr lang="en-US" sz="2000" b="1" dirty="0"/>
              <a:t>To judges</a:t>
            </a:r>
          </a:p>
          <a:p>
            <a:pPr lvl="0"/>
            <a:endParaRPr lang="en-US" sz="2000" dirty="0"/>
          </a:p>
          <a:p>
            <a:pPr lvl="0"/>
            <a:r>
              <a:rPr lang="en-US" sz="2000" dirty="0"/>
              <a:t>If you are sure to pass/quote the information such as annexure, books, journal, bare acts; then supply it to the court masters beforehand.</a:t>
            </a:r>
          </a:p>
          <a:p>
            <a:pPr lvl="0"/>
            <a:endParaRPr lang="en-US" sz="2000" dirty="0"/>
          </a:p>
          <a:p>
            <a:pPr lvl="0"/>
            <a:r>
              <a:rPr lang="en-US" sz="2000" dirty="0"/>
              <a:t>If the oralist requires some material to be passed then pass the same to court master swiftly.</a:t>
            </a:r>
          </a:p>
          <a:p>
            <a:r>
              <a:rPr lang="en-US" sz="2000" dirty="0"/>
              <a:t> </a:t>
            </a:r>
          </a:p>
          <a:p>
            <a:pPr lvl="0"/>
            <a:r>
              <a:rPr lang="en-US" sz="2000" b="1" dirty="0"/>
              <a:t>To speakers</a:t>
            </a:r>
            <a:r>
              <a:rPr lang="en-US" sz="2000" dirty="0"/>
              <a:t> </a:t>
            </a:r>
          </a:p>
          <a:p>
            <a:pPr lvl="0"/>
            <a:r>
              <a:rPr lang="en-US" sz="2000" dirty="0"/>
              <a:t> </a:t>
            </a:r>
          </a:p>
          <a:p>
            <a:pPr lvl="0"/>
            <a:r>
              <a:rPr lang="en-US" sz="2000" dirty="0"/>
              <a:t>Use stick notes to convey any information to  Speakers. Do not come in between the counsel and bench, just bend slightly and stick it to podium without interrupting the counsel. </a:t>
            </a:r>
          </a:p>
          <a:p>
            <a:pPr lvl="0"/>
            <a:endParaRPr lang="en-US" sz="2000" dirty="0"/>
          </a:p>
          <a:p>
            <a:pPr lvl="0"/>
            <a:r>
              <a:rPr lang="en-US" sz="2000" dirty="0"/>
              <a:t>Use bold marker to write notes so that the Speakers can read it easily.</a:t>
            </a:r>
          </a:p>
          <a:p>
            <a:pPr lvl="0"/>
            <a:r>
              <a:rPr lang="en-US" sz="2000" dirty="0"/>
              <a:t>Never speak to Speakers or engage in any conversation.</a:t>
            </a:r>
          </a:p>
          <a:p>
            <a:r>
              <a:rPr lang="en-US" sz="2000" dirty="0"/>
              <a:t> </a:t>
            </a:r>
          </a:p>
          <a:p>
            <a:endParaRPr lang="en-US" dirty="0"/>
          </a:p>
        </p:txBody>
      </p:sp>
    </p:spTree>
  </p:cSld>
  <p:clrMapOvr>
    <a:masterClrMapping/>
  </p:clrMapOvr>
  <p:transition spd="med">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447800"/>
            <a:ext cx="7772400" cy="4410456"/>
          </a:xfrm>
        </p:spPr>
        <p:txBody>
          <a:bodyPr/>
          <a:lstStyle/>
          <a:p>
            <a:pPr algn="ctr"/>
            <a:r>
              <a:rPr lang="en-US" sz="6600" dirty="0">
                <a:solidFill>
                  <a:schemeClr val="bg2">
                    <a:lumMod val="20000"/>
                    <a:lumOff val="80000"/>
                  </a:schemeClr>
                </a:solidFill>
              </a:rPr>
              <a:t>THANK YOU</a:t>
            </a:r>
            <a:br>
              <a:rPr lang="en-US" dirty="0">
                <a:solidFill>
                  <a:schemeClr val="bg2">
                    <a:lumMod val="20000"/>
                    <a:lumOff val="80000"/>
                  </a:schemeClr>
                </a:solidFill>
              </a:rPr>
            </a:br>
            <a:br>
              <a:rPr lang="en-US" dirty="0">
                <a:solidFill>
                  <a:schemeClr val="bg2">
                    <a:lumMod val="20000"/>
                    <a:lumOff val="80000"/>
                  </a:schemeClr>
                </a:solidFill>
              </a:rPr>
            </a:br>
            <a:endParaRPr lang="en-IN" sz="6600" dirty="0">
              <a:solidFill>
                <a:schemeClr val="bg2">
                  <a:lumMod val="20000"/>
                  <a:lumOff val="80000"/>
                </a:schemeClr>
              </a:solidFill>
            </a:endParaRPr>
          </a:p>
        </p:txBody>
      </p:sp>
    </p:spTree>
    <p:extLst>
      <p:ext uri="{BB962C8B-B14F-4D97-AF65-F5344CB8AC3E}">
        <p14:creationId xmlns:p14="http://schemas.microsoft.com/office/powerpoint/2010/main" val="4094616483"/>
      </p:ext>
    </p:extLst>
  </p:cSld>
  <p:clrMapOvr>
    <a:masterClrMapping/>
  </p:clrMapOvr>
  <p:transition spd="med">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5791200" cy="1143000"/>
          </a:xfrm>
        </p:spPr>
        <p:txBody>
          <a:bodyPr/>
          <a:lstStyle/>
          <a:p>
            <a:r>
              <a:rPr lang="en-US" b="1" dirty="0"/>
              <a:t>An Introduction</a:t>
            </a:r>
          </a:p>
        </p:txBody>
      </p:sp>
      <p:sp>
        <p:nvSpPr>
          <p:cNvPr id="3" name="Content Placeholder 2"/>
          <p:cNvSpPr>
            <a:spLocks noGrp="1"/>
          </p:cNvSpPr>
          <p:nvPr>
            <p:ph idx="1"/>
          </p:nvPr>
        </p:nvSpPr>
        <p:spPr/>
        <p:txBody>
          <a:bodyPr/>
          <a:lstStyle/>
          <a:p>
            <a:r>
              <a:rPr lang="en-US" dirty="0"/>
              <a:t>A moot court is a simulation of a real court to give students an insight on dealing with a legal problem and how to present a case in front of a judge.</a:t>
            </a:r>
          </a:p>
          <a:p>
            <a:pPr>
              <a:buNone/>
            </a:pPr>
            <a:endParaRPr lang="en-US" dirty="0"/>
          </a:p>
          <a:p>
            <a:pPr>
              <a:buNone/>
            </a:pPr>
            <a:r>
              <a:rPr lang="en-US" dirty="0"/>
              <a:t>	Proceedings in a court room follow a set pattern of conduct. Right from the attire to the language and the way we speak and behave follows some norms which are covered in this presentation.</a:t>
            </a:r>
          </a:p>
          <a:p>
            <a:endParaRPr lang="en-US" dirty="0"/>
          </a:p>
        </p:txBody>
      </p:sp>
    </p:spTree>
  </p:cSld>
  <p:clrMapOvr>
    <a:masterClrMapping/>
  </p:clrMapOvr>
  <p:transition spd="med">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THE ATTIRE</a:t>
            </a:r>
          </a:p>
        </p:txBody>
      </p:sp>
      <p:sp>
        <p:nvSpPr>
          <p:cNvPr id="3" name="Content Placeholder 2"/>
          <p:cNvSpPr>
            <a:spLocks noGrp="1"/>
          </p:cNvSpPr>
          <p:nvPr>
            <p:ph idx="1"/>
          </p:nvPr>
        </p:nvSpPr>
        <p:spPr/>
        <p:txBody>
          <a:bodyPr/>
          <a:lstStyle/>
          <a:p>
            <a:pPr lvl="0">
              <a:buNone/>
            </a:pPr>
            <a:r>
              <a:rPr lang="en-US" dirty="0"/>
              <a:t>	In order to argue upon a case in the court room, one needs to don the specified court uniform. A standard court uniform includes - </a:t>
            </a:r>
          </a:p>
          <a:p>
            <a:pPr lvl="0"/>
            <a:endParaRPr lang="en-US" dirty="0"/>
          </a:p>
          <a:p>
            <a:pPr lvl="0"/>
            <a:r>
              <a:rPr lang="en-US" dirty="0"/>
              <a:t>Black suit with black tie, white shirt and black shoes.</a:t>
            </a:r>
          </a:p>
          <a:p>
            <a:pPr lvl="0"/>
            <a:r>
              <a:rPr lang="en-US" dirty="0"/>
              <a:t>No unnecessary accessories.</a:t>
            </a:r>
          </a:p>
          <a:p>
            <a:pPr lvl="0"/>
            <a:r>
              <a:rPr lang="en-US" dirty="0"/>
              <a:t>No ID or any object which reveals identification of your college/university.</a:t>
            </a:r>
          </a:p>
        </p:txBody>
      </p:sp>
    </p:spTree>
  </p:cSld>
  <p:clrMapOvr>
    <a:masterClrMapping/>
  </p:clrMapOvr>
  <p:transition spd="med">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762000"/>
          </a:xfrm>
        </p:spPr>
        <p:txBody>
          <a:bodyPr>
            <a:normAutofit fontScale="90000"/>
          </a:bodyPr>
          <a:lstStyle/>
          <a:p>
            <a:r>
              <a:rPr lang="en-US" b="1" dirty="0"/>
              <a:t>HOW TO ENTER A COURT</a:t>
            </a:r>
          </a:p>
        </p:txBody>
      </p:sp>
      <p:sp>
        <p:nvSpPr>
          <p:cNvPr id="3" name="Content Placeholder 2"/>
          <p:cNvSpPr>
            <a:spLocks noGrp="1"/>
          </p:cNvSpPr>
          <p:nvPr>
            <p:ph idx="1"/>
          </p:nvPr>
        </p:nvSpPr>
        <p:spPr>
          <a:xfrm>
            <a:off x="457200" y="1676400"/>
            <a:ext cx="8229600" cy="4724400"/>
          </a:xfrm>
        </p:spPr>
        <p:txBody>
          <a:bodyPr>
            <a:normAutofit fontScale="92500" lnSpcReduction="20000"/>
          </a:bodyPr>
          <a:lstStyle/>
          <a:p>
            <a:pPr lvl="0"/>
            <a:r>
              <a:rPr lang="en-US" dirty="0"/>
              <a:t>Bow before the judge as soon as you enter regardless his attention or presence. </a:t>
            </a:r>
          </a:p>
          <a:p>
            <a:pPr lvl="0">
              <a:buNone/>
            </a:pPr>
            <a:endParaRPr lang="en-US" dirty="0"/>
          </a:p>
          <a:p>
            <a:pPr lvl="0"/>
            <a:r>
              <a:rPr lang="en-US" dirty="0"/>
              <a:t>The petitioner has to take left seating and respondent has to take right; facing the judge (unless a contrary is arranged).</a:t>
            </a:r>
          </a:p>
          <a:p>
            <a:pPr lvl="0">
              <a:buNone/>
            </a:pPr>
            <a:endParaRPr lang="en-US" dirty="0"/>
          </a:p>
          <a:p>
            <a:pPr lvl="0"/>
            <a:r>
              <a:rPr lang="en-US" dirty="0"/>
              <a:t>If judge enters the court room, stand up, when judge reaches his chair, bow before him and take your seat only when the judge is seated.</a:t>
            </a:r>
          </a:p>
          <a:p>
            <a:pPr lvl="0"/>
            <a:endParaRPr lang="en-US" dirty="0"/>
          </a:p>
          <a:p>
            <a:pPr lvl="0"/>
            <a:r>
              <a:rPr lang="en-US" dirty="0"/>
              <a:t>When the judge indicates then the first counsel must approach the podium do so and bow before the judge/bench before starting the arguments.</a:t>
            </a:r>
          </a:p>
          <a:p>
            <a:pPr lvl="0">
              <a:buNone/>
            </a:pPr>
            <a:endParaRPr lang="en-US" dirty="0"/>
          </a:p>
          <a:p>
            <a:endParaRPr lang="en-US" dirty="0"/>
          </a:p>
        </p:txBody>
      </p:sp>
    </p:spTree>
  </p:cSld>
  <p:clrMapOvr>
    <a:masterClrMapping/>
  </p:clrMapOvr>
  <p:transition spd="med">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914400"/>
            <a:ext cx="8077200" cy="6001643"/>
          </a:xfrm>
          <a:prstGeom prst="rect">
            <a:avLst/>
          </a:prstGeom>
          <a:noFill/>
        </p:spPr>
        <p:txBody>
          <a:bodyPr wrap="square" rtlCol="0">
            <a:spAutoFit/>
          </a:bodyPr>
          <a:lstStyle/>
          <a:p>
            <a:pPr algn="just"/>
            <a:r>
              <a:rPr lang="en-US" sz="2400" dirty="0"/>
              <a:t>You should seek permission to address the judge or the bench </a:t>
            </a:r>
          </a:p>
          <a:p>
            <a:pPr algn="just"/>
            <a:endParaRPr lang="en-US" sz="2400" dirty="0"/>
          </a:p>
          <a:p>
            <a:pPr algn="just"/>
            <a:r>
              <a:rPr lang="en-US" sz="2400" dirty="0"/>
              <a:t>“</a:t>
            </a:r>
            <a:r>
              <a:rPr lang="en-US" sz="2400" i="1" dirty="0"/>
              <a:t>the Petitioner [or respondent] seeks permission of the Hon’ble court to address the bench as “Your Lordship</a:t>
            </a:r>
            <a:r>
              <a:rPr lang="en-US" sz="2400" dirty="0"/>
              <a:t>” or </a:t>
            </a:r>
            <a:r>
              <a:rPr lang="en-US" sz="2400" i="1" dirty="0"/>
              <a:t>“Your </a:t>
            </a:r>
            <a:r>
              <a:rPr lang="en-US" sz="2400" i="1" dirty="0" err="1"/>
              <a:t>Honour</a:t>
            </a:r>
            <a:r>
              <a:rPr lang="en-US" sz="2400" i="1" dirty="0"/>
              <a:t>”</a:t>
            </a:r>
            <a:endParaRPr lang="en-IN" sz="2400" i="1" dirty="0"/>
          </a:p>
          <a:p>
            <a:pPr lvl="0"/>
            <a:endParaRPr lang="en-US" sz="2400" dirty="0"/>
          </a:p>
          <a:p>
            <a:r>
              <a:rPr lang="en-US" sz="2400" dirty="0"/>
              <a:t>"</a:t>
            </a:r>
            <a:r>
              <a:rPr lang="en-US" sz="2400" i="1" dirty="0"/>
              <a:t>May it please the Court, my team code is _____, counsel for the Petitioner [or respondent], in the present case ________</a:t>
            </a:r>
            <a:r>
              <a:rPr lang="en-US" sz="2400" dirty="0"/>
              <a:t>" </a:t>
            </a:r>
          </a:p>
          <a:p>
            <a:endParaRPr lang="en-US" sz="2400" dirty="0"/>
          </a:p>
          <a:p>
            <a:r>
              <a:rPr lang="en-US" sz="2400" dirty="0"/>
              <a:t>It is very important to remember to say, "May it please the Court" it is simply a well-established formality of moot court competition, to which you should adhere.</a:t>
            </a:r>
          </a:p>
          <a:p>
            <a:endParaRPr lang="en-US" sz="2400" dirty="0"/>
          </a:p>
          <a:p>
            <a:endParaRPr lang="en-US" sz="2400" dirty="0"/>
          </a:p>
          <a:p>
            <a:pPr lvl="0"/>
            <a:endParaRPr lang="en-US" sz="2400" dirty="0"/>
          </a:p>
        </p:txBody>
      </p:sp>
    </p:spTree>
  </p:cSld>
  <p:clrMapOvr>
    <a:masterClrMapping/>
  </p:clrMapOvr>
  <p:transition spd="med">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791200"/>
          </a:xfrm>
        </p:spPr>
        <p:txBody>
          <a:bodyPr>
            <a:normAutofit fontScale="85000" lnSpcReduction="20000"/>
          </a:bodyPr>
          <a:lstStyle/>
          <a:p>
            <a:pPr marL="0" indent="0">
              <a:buNone/>
            </a:pPr>
            <a:r>
              <a:rPr lang="en-US" sz="2400" dirty="0"/>
              <a:t>Mention the contentions/ issues/ submissions to be taken up by you. If the arguments are divided, then also mention the contentions taken up by the co-counsel</a:t>
            </a:r>
          </a:p>
          <a:p>
            <a:pPr marL="0" indent="0">
              <a:buNone/>
            </a:pPr>
            <a:endParaRPr lang="en-US" sz="2400" dirty="0"/>
          </a:p>
          <a:p>
            <a:pPr marL="0" indent="0">
              <a:buNone/>
            </a:pPr>
            <a:r>
              <a:rPr lang="en-US" sz="2400" i="1" dirty="0"/>
              <a:t>“Your Lordship the petitioner [or respondent] will specifically be dealing with issue _________. Issue ________ will be dealt by me and my co-counsel will deal with issue________”</a:t>
            </a:r>
          </a:p>
          <a:p>
            <a:pPr marL="0" indent="0">
              <a:buNone/>
            </a:pPr>
            <a:endParaRPr lang="en-US" sz="2400" dirty="0"/>
          </a:p>
          <a:p>
            <a:pPr marL="0" indent="0">
              <a:buNone/>
            </a:pPr>
            <a:r>
              <a:rPr lang="en-US" sz="2400" dirty="0"/>
              <a:t>Mention the facts of the case.</a:t>
            </a:r>
          </a:p>
          <a:p>
            <a:pPr marL="0" indent="0">
              <a:buNone/>
            </a:pPr>
            <a:endParaRPr lang="en-US" sz="2400" dirty="0"/>
          </a:p>
          <a:p>
            <a:pPr marL="0" indent="0">
              <a:buNone/>
            </a:pPr>
            <a:r>
              <a:rPr lang="en-US" sz="2400" i="1" dirty="0"/>
              <a:t>“With Your Lordship's permission may the counsel proceed with the facts of the case”</a:t>
            </a:r>
          </a:p>
          <a:p>
            <a:pPr marL="0" indent="0">
              <a:buNone/>
            </a:pPr>
            <a:endParaRPr lang="en-US" sz="2400" i="1" dirty="0"/>
          </a:p>
          <a:p>
            <a:pPr marL="0" indent="0">
              <a:buNone/>
            </a:pPr>
            <a:r>
              <a:rPr lang="en-US" sz="2400" dirty="0"/>
              <a:t>If the judge is already aware of the facts in that case seek permission to proceed with the issues</a:t>
            </a:r>
          </a:p>
          <a:p>
            <a:pPr marL="0" indent="0">
              <a:buNone/>
            </a:pPr>
            <a:endParaRPr lang="en-US" sz="2400" dirty="0"/>
          </a:p>
          <a:p>
            <a:pPr marL="0" indent="0">
              <a:buNone/>
            </a:pPr>
            <a:r>
              <a:rPr lang="en-US" sz="2400" i="1" dirty="0"/>
              <a:t>“If your Lordship is well versed with the facts of the present case, then may the counsel seek permission to proceed with the contention  or issue ___ of the case”</a:t>
            </a:r>
          </a:p>
          <a:p>
            <a:pPr marL="0" indent="0">
              <a:buNone/>
            </a:pPr>
            <a:endParaRPr lang="en-US" dirty="0"/>
          </a:p>
        </p:txBody>
      </p:sp>
    </p:spTree>
  </p:cSld>
  <p:clrMapOvr>
    <a:masterClrMapping/>
  </p:clrMapOvr>
  <p:transition spd="med">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800" y="914400"/>
            <a:ext cx="8610600" cy="5262979"/>
          </a:xfrm>
          <a:prstGeom prst="rect">
            <a:avLst/>
          </a:prstGeom>
          <a:noFill/>
        </p:spPr>
        <p:txBody>
          <a:bodyPr wrap="square" rtlCol="0">
            <a:spAutoFit/>
          </a:bodyPr>
          <a:lstStyle/>
          <a:p>
            <a:pPr lvl="0"/>
            <a:r>
              <a:rPr lang="en-US" sz="2400" dirty="0"/>
              <a:t>Avoid saying ‘Thank You’; </a:t>
            </a:r>
          </a:p>
          <a:p>
            <a:pPr lvl="0"/>
            <a:r>
              <a:rPr lang="en-US" sz="2400" dirty="0"/>
              <a:t>instead use ‘</a:t>
            </a:r>
            <a:r>
              <a:rPr lang="en-US" sz="2400" i="1" dirty="0"/>
              <a:t>Highly Obliged’ or  ‘..much obliged’</a:t>
            </a:r>
          </a:p>
          <a:p>
            <a:pPr lvl="0"/>
            <a:r>
              <a:rPr lang="en-US" sz="2400" dirty="0"/>
              <a:t> </a:t>
            </a:r>
          </a:p>
          <a:p>
            <a:pPr lvl="0"/>
            <a:r>
              <a:rPr lang="en-US" sz="2400" dirty="0"/>
              <a:t>Seek permission of the judge/ judges to proceed further. This can be done by mentioning- </a:t>
            </a:r>
            <a:r>
              <a:rPr lang="en-US" sz="2400" i="1" dirty="0"/>
              <a:t>'The counsel humbly seeks the permission to proceed with....’  </a:t>
            </a:r>
            <a:r>
              <a:rPr lang="en-US" sz="2400" dirty="0"/>
              <a:t>Don’t use the same line every time you seek permission. Use different ways to do this. </a:t>
            </a:r>
          </a:p>
          <a:p>
            <a:pPr lvl="0"/>
            <a:endParaRPr lang="en-US" sz="2400" i="1" dirty="0"/>
          </a:p>
          <a:p>
            <a:pPr lvl="0"/>
            <a:r>
              <a:rPr lang="en-US" sz="2400" i="1" dirty="0"/>
              <a:t>“May it please your Lordship….”</a:t>
            </a:r>
            <a:endParaRPr lang="en-US" sz="2400" dirty="0"/>
          </a:p>
          <a:p>
            <a:pPr lvl="0"/>
            <a:r>
              <a:rPr lang="en-US" sz="2400" i="1" dirty="0"/>
              <a:t>“With the due permission of Your Lordship….”</a:t>
            </a:r>
            <a:endParaRPr lang="en-US" sz="2400" dirty="0"/>
          </a:p>
          <a:p>
            <a:pPr lvl="0"/>
            <a:r>
              <a:rPr lang="en-US" sz="2400" i="1" dirty="0"/>
              <a:t>“The counsel seeks permission……”</a:t>
            </a:r>
            <a:endParaRPr lang="en-US" sz="2400" dirty="0"/>
          </a:p>
          <a:p>
            <a:pPr lvl="0"/>
            <a:endParaRPr lang="en-US" sz="2400" dirty="0"/>
          </a:p>
          <a:p>
            <a:pPr lvl="0"/>
            <a:r>
              <a:rPr lang="en-US" sz="2400" dirty="0"/>
              <a:t>Never say, 'May I carry on...’</a:t>
            </a:r>
          </a:p>
          <a:p>
            <a:pPr lvl="0"/>
            <a:r>
              <a:rPr lang="en-US" sz="2400" dirty="0"/>
              <a:t>Avoid using slangs such as ‘yeah, yup, okay, all right’.</a:t>
            </a:r>
          </a:p>
        </p:txBody>
      </p:sp>
    </p:spTree>
  </p:cSld>
  <p:clrMapOvr>
    <a:masterClrMapping/>
  </p:clrMapOvr>
  <p:transition spd="med">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r>
              <a:rPr lang="en-US" b="1" dirty="0"/>
              <a:t>Do’s and Don'ts</a:t>
            </a:r>
          </a:p>
        </p:txBody>
      </p:sp>
      <p:sp>
        <p:nvSpPr>
          <p:cNvPr id="3" name="Content Placeholder 2"/>
          <p:cNvSpPr>
            <a:spLocks noGrp="1"/>
          </p:cNvSpPr>
          <p:nvPr>
            <p:ph idx="1"/>
          </p:nvPr>
        </p:nvSpPr>
        <p:spPr/>
        <p:txBody>
          <a:bodyPr>
            <a:normAutofit/>
          </a:bodyPr>
          <a:lstStyle/>
          <a:p>
            <a:pPr>
              <a:buNone/>
            </a:pPr>
            <a:r>
              <a:rPr lang="en-US" sz="2400" dirty="0"/>
              <a:t>	When judges are consulting amongst themselves, then a counsel should never interrupt and wait for judges to instruct to proceed further with arguments.</a:t>
            </a:r>
          </a:p>
          <a:p>
            <a:pPr>
              <a:buNone/>
            </a:pPr>
            <a:endParaRPr lang="en-US" sz="2400" dirty="0"/>
          </a:p>
          <a:p>
            <a:pPr lvl="0"/>
            <a:r>
              <a:rPr lang="en-US" sz="2400" dirty="0"/>
              <a:t>Never interrupt a Judge when he is asking or clarifying a point.</a:t>
            </a:r>
          </a:p>
          <a:p>
            <a:pPr lvl="0"/>
            <a:r>
              <a:rPr lang="en-US" sz="2400" dirty="0"/>
              <a:t>Never point a finger or behave arrogantly or be hostile towards opposite party.</a:t>
            </a:r>
          </a:p>
        </p:txBody>
      </p:sp>
    </p:spTree>
    <p:extLst>
      <p:ext uri="{BB962C8B-B14F-4D97-AF65-F5344CB8AC3E}">
        <p14:creationId xmlns:p14="http://schemas.microsoft.com/office/powerpoint/2010/main" val="3356864022"/>
      </p:ext>
    </p:extLst>
  </p:cSld>
  <p:clrMapOvr>
    <a:masterClrMapping/>
  </p:clrMapOvr>
  <p:transition spd="med">
    <p:fade thruBlk="1"/>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Integral</Template>
  <TotalTime>698</TotalTime>
  <Words>1719</Words>
  <Application>Microsoft Office PowerPoint</Application>
  <PresentationFormat>On-screen Show (4:3)</PresentationFormat>
  <Paragraphs>150</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Bookman Old Style</vt:lpstr>
      <vt:lpstr>Calibri</vt:lpstr>
      <vt:lpstr>Constantia</vt:lpstr>
      <vt:lpstr>Wingdings 2</vt:lpstr>
      <vt:lpstr>Flow</vt:lpstr>
      <vt:lpstr>NAWADA VIDHI MAHAVIDYALAYA</vt:lpstr>
      <vt:lpstr>MOOT COURTS</vt:lpstr>
      <vt:lpstr>An Introduction</vt:lpstr>
      <vt:lpstr>THE ATTIRE</vt:lpstr>
      <vt:lpstr>HOW TO ENTER A COURT</vt:lpstr>
      <vt:lpstr>PowerPoint Presentation</vt:lpstr>
      <vt:lpstr>PowerPoint Presentation</vt:lpstr>
      <vt:lpstr>PowerPoint Presentation</vt:lpstr>
      <vt:lpstr>Do’s and Don'ts</vt:lpstr>
      <vt:lpstr>Do’s and Don'ts</vt:lpstr>
      <vt:lpstr>PERSONAL OPINION </vt:lpstr>
      <vt:lpstr>JUDICIAL INTERVENTION</vt:lpstr>
      <vt:lpstr>CITATIONS</vt:lpstr>
      <vt:lpstr>Calling the Co-counsel</vt:lpstr>
      <vt:lpstr>PRAYER</vt:lpstr>
      <vt:lpstr>POINTS</vt:lpstr>
      <vt:lpstr>POINTS</vt:lpstr>
      <vt:lpstr>POINTS</vt:lpstr>
      <vt:lpstr>Tips for the researcher</vt:lpstr>
      <vt:lpstr>PowerPoint Presentation</vt:lpstr>
      <vt:lpstr>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MOOT COURTS</dc:title>
  <dc:creator>Compaq Cq40</dc:creator>
  <cp:lastModifiedBy>Tathagat Teachers Training College</cp:lastModifiedBy>
  <cp:revision>37</cp:revision>
  <dcterms:created xsi:type="dcterms:W3CDTF">2010-03-24T15:56:22Z</dcterms:created>
  <dcterms:modified xsi:type="dcterms:W3CDTF">2025-05-18T14:03:15Z</dcterms:modified>
</cp:coreProperties>
</file>