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2.xml"/>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33.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5.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5.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Lst>
  <p:sldSz cy="6858000" cx="9144000"/>
  <p:notesSz cx="6858000" cy="9144000"/>
  <p:defaultTextStyle>
    <a:defPPr lvl="0">
      <a:defRPr lang="en-US"/>
    </a:defPPr>
    <a:lvl1pPr defTabSz="457200" eaLnBrk="1" hangingPunct="1" latinLnBrk="0" lvl="0" marL="0" rtl="0" algn="l">
      <a:defRPr kern="1200" sz="1800">
        <a:solidFill>
          <a:schemeClr val="tx1"/>
        </a:solidFill>
        <a:latin typeface="+mn-lt"/>
        <a:ea typeface="+mn-ea"/>
        <a:cs typeface="+mn-cs"/>
      </a:defRPr>
    </a:lvl1pPr>
    <a:lvl2pPr defTabSz="457200" eaLnBrk="1" hangingPunct="1" latinLnBrk="0" lvl="1" marL="457200" rtl="0" algn="l">
      <a:defRPr kern="1200" sz="1800">
        <a:solidFill>
          <a:schemeClr val="tx1"/>
        </a:solidFill>
        <a:latin typeface="+mn-lt"/>
        <a:ea typeface="+mn-ea"/>
        <a:cs typeface="+mn-cs"/>
      </a:defRPr>
    </a:lvl2pPr>
    <a:lvl3pPr defTabSz="457200" eaLnBrk="1" hangingPunct="1" latinLnBrk="0" lvl="2" marL="914400" rtl="0" algn="l">
      <a:defRPr kern="1200" sz="1800">
        <a:solidFill>
          <a:schemeClr val="tx1"/>
        </a:solidFill>
        <a:latin typeface="+mn-lt"/>
        <a:ea typeface="+mn-ea"/>
        <a:cs typeface="+mn-cs"/>
      </a:defRPr>
    </a:lvl3pPr>
    <a:lvl4pPr defTabSz="457200" eaLnBrk="1" hangingPunct="1" latinLnBrk="0" lvl="3" marL="1371600" rtl="0" algn="l">
      <a:defRPr kern="1200" sz="1800">
        <a:solidFill>
          <a:schemeClr val="tx1"/>
        </a:solidFill>
        <a:latin typeface="+mn-lt"/>
        <a:ea typeface="+mn-ea"/>
        <a:cs typeface="+mn-cs"/>
      </a:defRPr>
    </a:lvl4pPr>
    <a:lvl5pPr defTabSz="457200" eaLnBrk="1" hangingPunct="1" latinLnBrk="0" lvl="4" marL="1828800" rtl="0" algn="l">
      <a:defRPr kern="1200" sz="1800">
        <a:solidFill>
          <a:schemeClr val="tx1"/>
        </a:solidFill>
        <a:latin typeface="+mn-lt"/>
        <a:ea typeface="+mn-ea"/>
        <a:cs typeface="+mn-cs"/>
      </a:defRPr>
    </a:lvl5pPr>
    <a:lvl6pPr defTabSz="457200" eaLnBrk="1" hangingPunct="1" latinLnBrk="0" lvl="5" marL="2286000" rtl="0" algn="l">
      <a:defRPr kern="1200" sz="1800">
        <a:solidFill>
          <a:schemeClr val="tx1"/>
        </a:solidFill>
        <a:latin typeface="+mn-lt"/>
        <a:ea typeface="+mn-ea"/>
        <a:cs typeface="+mn-cs"/>
      </a:defRPr>
    </a:lvl6pPr>
    <a:lvl7pPr defTabSz="457200" eaLnBrk="1" hangingPunct="1" latinLnBrk="0" lvl="6" marL="2743200" rtl="0" algn="l">
      <a:defRPr kern="1200" sz="1800">
        <a:solidFill>
          <a:schemeClr val="tx1"/>
        </a:solidFill>
        <a:latin typeface="+mn-lt"/>
        <a:ea typeface="+mn-ea"/>
        <a:cs typeface="+mn-cs"/>
      </a:defRPr>
    </a:lvl7pPr>
    <a:lvl8pPr defTabSz="457200" eaLnBrk="1" hangingPunct="1" latinLnBrk="0" lvl="7" marL="3200400" rtl="0" algn="l">
      <a:defRPr kern="1200" sz="1800">
        <a:solidFill>
          <a:schemeClr val="tx1"/>
        </a:solidFill>
        <a:latin typeface="+mn-lt"/>
        <a:ea typeface="+mn-ea"/>
        <a:cs typeface="+mn-cs"/>
      </a:defRPr>
    </a:lvl8pPr>
    <a:lvl9pPr defTabSz="457200" eaLnBrk="1" hangingPunct="1" latinLnBrk="0" lvl="8" marL="3657600" rtl="0" algn="l">
      <a:defRPr kern="1200" sz="1800">
        <a:solidFill>
          <a:schemeClr val="tx1"/>
        </a:solidFill>
        <a:latin typeface="+mn-lt"/>
        <a:ea typeface="+mn-ea"/>
        <a:cs typeface="+mn-cs"/>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5.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5.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viewProps" Target="viewProps5.xml"/><Relationship Id="rId3" Type="http://schemas.openxmlformats.org/officeDocument/2006/relationships/presProps" Target="presProps5.xml"/><Relationship Id="rId4" Type="http://schemas.openxmlformats.org/officeDocument/2006/relationships/slideMaster" Target="slideMasters/slideMaster1.xml"/><Relationship Id="rId9" Type="http://schemas.openxmlformats.org/officeDocument/2006/relationships/slide" Target="slides/slide33.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5.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5.xml"/><Relationship Id="rId33" Type="http://schemas.openxmlformats.org/officeDocument/2006/relationships/slide" Target="slides/slide31.xml"/><Relationship Id="rId10" Type="http://schemas.openxmlformats.org/officeDocument/2006/relationships/slide" Target="slides/slide4.xml"/><Relationship Id="rId32" Type="http://schemas.openxmlformats.org/officeDocument/2006/relationships/slide" Target="slides/slide30.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11.xml"/><Relationship Id="rId14" Type="http://schemas.openxmlformats.org/officeDocument/2006/relationships/slide" Target="slides/slide8.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 name="Shape 47"/>
        <p:cNvGrpSpPr/>
        <p:nvPr/>
      </p:nvGrpSpPr>
      <p:grpSpPr>
        <a:xfrm>
          <a:off x="0" y="0"/>
          <a:ext cx="0" cy="0"/>
          <a:chOff x="0" y="0"/>
          <a:chExt cx="0" cy="0"/>
        </a:xfrm>
      </p:grpSpPr>
      <p:sp>
        <p:nvSpPr>
          <p:cNvPr id="48" name="Google Shape;48;n"/>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9" name="Google Shape;49;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rtl="0">
              <a:spcBef>
                <a:spcPts val="0"/>
              </a:spcBef>
              <a:spcAft>
                <a:spcPts val="0"/>
              </a:spcAft>
              <a:buSzPts val="1100"/>
              <a:buChar char="●"/>
              <a:defRPr sz="1100"/>
            </a:lvl1pPr>
            <a:lvl2pPr indent="-298450" lvl="1" marL="914400" rtl="0">
              <a:spcBef>
                <a:spcPts val="0"/>
              </a:spcBef>
              <a:spcAft>
                <a:spcPts val="0"/>
              </a:spcAft>
              <a:buSzPts val="1100"/>
              <a:buChar char="○"/>
              <a:defRPr sz="1100"/>
            </a:lvl2pPr>
            <a:lvl3pPr indent="-298450" lvl="2" marL="1371600" rtl="0">
              <a:spcBef>
                <a:spcPts val="0"/>
              </a:spcBef>
              <a:spcAft>
                <a:spcPts val="0"/>
              </a:spcAft>
              <a:buSzPts val="1100"/>
              <a:buChar char="■"/>
              <a:defRPr sz="1100"/>
            </a:lvl3pPr>
            <a:lvl4pPr indent="-298450" lvl="3" marL="1828800" rtl="0">
              <a:spcBef>
                <a:spcPts val="0"/>
              </a:spcBef>
              <a:spcAft>
                <a:spcPts val="0"/>
              </a:spcAft>
              <a:buSzPts val="1100"/>
              <a:buChar char="●"/>
              <a:defRPr sz="1100"/>
            </a:lvl4pPr>
            <a:lvl5pPr indent="-298450" lvl="4" marL="2286000" rtl="0">
              <a:spcBef>
                <a:spcPts val="0"/>
              </a:spcBef>
              <a:spcAft>
                <a:spcPts val="0"/>
              </a:spcAft>
              <a:buSzPts val="1100"/>
              <a:buChar char="○"/>
              <a:defRPr sz="1100"/>
            </a:lvl5pPr>
            <a:lvl6pPr indent="-298450" lvl="5" marL="2743200" rtl="0">
              <a:spcBef>
                <a:spcPts val="0"/>
              </a:spcBef>
              <a:spcAft>
                <a:spcPts val="0"/>
              </a:spcAft>
              <a:buSzPts val="1100"/>
              <a:buChar char="■"/>
              <a:defRPr sz="1100"/>
            </a:lvl6pPr>
            <a:lvl7pPr indent="-298450" lvl="6" marL="3200400" rtl="0">
              <a:spcBef>
                <a:spcPts val="0"/>
              </a:spcBef>
              <a:spcAft>
                <a:spcPts val="0"/>
              </a:spcAft>
              <a:buSzPts val="1100"/>
              <a:buChar char="●"/>
              <a:defRPr sz="1100"/>
            </a:lvl7pPr>
            <a:lvl8pPr indent="-298450" lvl="7" marL="3657600" rtl="0">
              <a:spcBef>
                <a:spcPts val="0"/>
              </a:spcBef>
              <a:spcAft>
                <a:spcPts val="0"/>
              </a:spcAft>
              <a:buSzPts val="1100"/>
              <a:buChar char="○"/>
              <a:defRPr sz="1100"/>
            </a:lvl8pPr>
            <a:lvl9pPr indent="-298450" lvl="8" marL="4114800" rtl="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577d4add12a00c72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g577d4add12a00c72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 name="Shape 11"/>
        <p:cNvGrpSpPr/>
        <p:nvPr/>
      </p:nvGrpSpPr>
      <p:grpSpPr>
        <a:xfrm>
          <a:off x="0" y="0"/>
          <a:ext cx="0" cy="0"/>
          <a:chOff x="0" y="0"/>
          <a:chExt cx="0" cy="0"/>
        </a:xfrm>
      </p:grpSpPr>
      <p:sp>
        <p:nvSpPr>
          <p:cNvPr id="12" name="Google Shape;12;p1"/>
          <p:cNvSpPr txBox="1"/>
          <p:nvPr>
            <p:ph type="ctrTitle"/>
          </p:nvPr>
        </p:nvSpPr>
        <p:spPr>
          <a:xfrm>
            <a:off x="685800" y="2130425"/>
            <a:ext cx="7772400" cy="1470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sz="4400">
                <a:solidFill>
                  <a:schemeClr val="dk1"/>
                </a:solidFill>
                <a:latin typeface="Calibri"/>
                <a:ea typeface="Calibri"/>
                <a:cs typeface="Calibri"/>
                <a:sym typeface="Calibri"/>
              </a:rPr>
              <a:t>Gift under the Transfer of Property Act, 1882</a:t>
            </a:r>
            <a:endParaRPr/>
          </a:p>
        </p:txBody>
      </p:sp>
      <p:sp>
        <p:nvSpPr>
          <p:cNvPr id="13" name="Google Shape;13;p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888888"/>
              </a:buClr>
              <a:buSzPts val="3200"/>
              <a:buNone/>
            </a:pPr>
            <a:r>
              <a:rPr lang="en-US"/>
              <a:t>By Assistant Professor Sujata kumari</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 name="Shape 27"/>
        <p:cNvGrpSpPr/>
        <p:nvPr/>
      </p:nvGrpSpPr>
      <p:grpSpPr>
        <a:xfrm>
          <a:off x="0" y="0"/>
          <a:ext cx="0" cy="0"/>
          <a:chOff x="0" y="0"/>
          <a:chExt cx="0" cy="0"/>
        </a:xfrm>
      </p:grpSpPr>
      <p:sp>
        <p:nvSpPr>
          <p:cNvPr id="28" name="Google Shape;28;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sz="4400">
                <a:solidFill>
                  <a:schemeClr val="dk1"/>
                </a:solidFill>
                <a:latin typeface="Calibri"/>
                <a:ea typeface="Calibri"/>
                <a:cs typeface="Calibri"/>
                <a:sym typeface="Calibri"/>
              </a:rPr>
              <a:t>Section 123 - Transfer How Effected</a:t>
            </a:r>
            <a:endParaRPr/>
          </a:p>
        </p:txBody>
      </p:sp>
      <p:sp>
        <p:nvSpPr>
          <p:cNvPr id="29" name="Google Shape;29;p4"/>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n-US" sz="3200">
                <a:solidFill>
                  <a:schemeClr val="dk1"/>
                </a:solidFill>
                <a:latin typeface="Calibri"/>
                <a:ea typeface="Calibri"/>
                <a:cs typeface="Calibri"/>
                <a:sym typeface="Calibri"/>
              </a:rPr>
              <a:t>According to Section 123, the transfer of immovable property must be executed by a registered instrument signed by the donor and attested by at least two witnesses. </a:t>
            </a:r>
            <a:endParaRPr sz="3200">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3200"/>
              <a:buChar char="•"/>
            </a:pPr>
            <a:r>
              <a:rPr lang="en-US" sz="3200">
                <a:solidFill>
                  <a:schemeClr val="dk1"/>
                </a:solidFill>
                <a:latin typeface="Calibri"/>
                <a:ea typeface="Calibri"/>
                <a:cs typeface="Calibri"/>
                <a:sym typeface="Calibri"/>
              </a:rPr>
              <a:t>For movable property, the transfer can be made either by delivery of possession or through a registered document.</a:t>
            </a:r>
            <a:endParaRP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Section 124 - Gift of Existing and Future Property</a:t>
            </a:r>
          </a:p>
        </p:txBody>
      </p:sp>
      <p:sp>
        <p:nvSpPr>
          <p:cNvPr id="3" name="Content Placeholder 2"/>
          <p:cNvSpPr>
            <a:spLocks noGrp="1"/>
          </p:cNvSpPr>
          <p:nvPr>
            <p:ph idx="1"/>
          </p:nvPr>
        </p:nvSpPr>
        <p:spPr/>
        <p:txBody>
          <a:bodyPr/>
          <a:lstStyle/>
          <a:p>
            <a:r>
              <a:t>Section 124 states that a gift comprising both existing and future property is valid only to the extent of the existing property. The part concerning future property is void.</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Section 125 - Gift to Several Donees</a:t>
            </a:r>
          </a:p>
        </p:txBody>
      </p:sp>
      <p:sp>
        <p:nvSpPr>
          <p:cNvPr id="3" name="Content Placeholder 2"/>
          <p:cNvSpPr>
            <a:spLocks noGrp="1"/>
          </p:cNvSpPr>
          <p:nvPr>
            <p:ph idx="1"/>
          </p:nvPr>
        </p:nvSpPr>
        <p:spPr/>
        <p:txBody>
          <a:bodyPr/>
          <a:lstStyle/>
          <a:p>
            <a:r>
              <a:t>If a gift is made to multiple donees and one or more of them does not accept it, the gift is valid only for those who have accepted. The share of the non-accepting donee lapses.</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Section 126 - When Gift May Be Suspended or Revoked</a:t>
            </a:r>
          </a:p>
        </p:txBody>
      </p:sp>
      <p:sp>
        <p:nvSpPr>
          <p:cNvPr id="3" name="Content Placeholder 2"/>
          <p:cNvSpPr>
            <a:spLocks noGrp="1"/>
          </p:cNvSpPr>
          <p:nvPr>
            <p:ph idx="1"/>
          </p:nvPr>
        </p:nvSpPr>
        <p:spPr/>
        <p:txBody>
          <a:bodyPr/>
          <a:lstStyle/>
          <a:p>
            <a:r>
              <a:t>A gift can be revoked under two circumstances: if it is subject to a condition agreed upon by both parties, and that condition is not fulfilled; or if it is obtained through coercion, fraud, or undue influence.</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Section 127 - Onerous Gift</a:t>
            </a:r>
          </a:p>
        </p:txBody>
      </p:sp>
      <p:sp>
        <p:nvSpPr>
          <p:cNvPr id="3" name="Content Placeholder 2"/>
          <p:cNvSpPr>
            <a:spLocks noGrp="1"/>
          </p:cNvSpPr>
          <p:nvPr>
            <p:ph idx="1"/>
          </p:nvPr>
        </p:nvSpPr>
        <p:spPr/>
        <p:txBody>
          <a:bodyPr/>
          <a:lstStyle/>
          <a:p>
            <a:r>
              <a:t>An onerous gift is one that comes with a burden or liability. The donee has the choice to accept or reject such a gift. If the donee is a minor, they may repudiate the gift upon attaining majority.</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Section 128 - Universal Donee</a:t>
            </a:r>
          </a:p>
        </p:txBody>
      </p:sp>
      <p:sp>
        <p:nvSpPr>
          <p:cNvPr id="3" name="Content Placeholder 2"/>
          <p:cNvSpPr>
            <a:spLocks noGrp="1"/>
          </p:cNvSpPr>
          <p:nvPr>
            <p:ph idx="1"/>
          </p:nvPr>
        </p:nvSpPr>
        <p:spPr/>
        <p:txBody>
          <a:bodyPr/>
          <a:lstStyle/>
          <a:p>
            <a:r>
              <a:t>A universal donee is someone who receives all the property and liabilities of the donor. As per Section 128, the universal donee is responsible for all debts and obligations attached to the property.</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sz="4400">
                <a:solidFill>
                  <a:schemeClr val="dk1"/>
                </a:solidFill>
                <a:latin typeface="Calibri"/>
                <a:ea typeface="Calibri"/>
                <a:cs typeface="Calibri"/>
                <a:sym typeface="Calibri"/>
              </a:rPr>
              <a:t>Section 129 - Saving of Donations Mortis Causa and Muslim Law</a:t>
            </a:r>
            <a:endParaRPr/>
          </a:p>
        </p:txBody>
      </p:sp>
      <p:sp>
        <p:nvSpPr>
          <p:cNvPr id="32" name="Google Shape;32;p5"/>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n-US" sz="3200">
                <a:solidFill>
                  <a:schemeClr val="dk1"/>
                </a:solidFill>
                <a:latin typeface="Calibri"/>
                <a:ea typeface="Calibri"/>
                <a:cs typeface="Calibri"/>
                <a:sym typeface="Calibri"/>
              </a:rPr>
              <a:t>Section 129 clarifies that the provisions of this chapter do not affect gifts made under Muslim law (Hiba) or gifts</a:t>
            </a:r>
            <a:r>
              <a:rPr lang="en-US"/>
              <a:t> of movable property </a:t>
            </a:r>
            <a:r>
              <a:rPr lang="en-US" sz="3200">
                <a:solidFill>
                  <a:schemeClr val="dk1"/>
                </a:solidFill>
                <a:latin typeface="Calibri"/>
                <a:ea typeface="Calibri"/>
                <a:cs typeface="Calibri"/>
                <a:sym typeface="Calibri"/>
              </a:rPr>
              <a:t>made in contemplation of death (donatio mortis causa).</a:t>
            </a:r>
            <a:endParaRP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Comparison - Gift vs Hiba (Muslim Law)</a:t>
            </a:r>
          </a:p>
        </p:txBody>
      </p:sp>
      <p:sp>
        <p:nvSpPr>
          <p:cNvPr id="3" name="Content Placeholder 2"/>
          <p:cNvSpPr>
            <a:spLocks noGrp="1"/>
          </p:cNvSpPr>
          <p:nvPr>
            <p:ph idx="1"/>
          </p:nvPr>
        </p:nvSpPr>
        <p:spPr/>
        <p:txBody>
          <a:bodyPr/>
          <a:lstStyle/>
          <a:p>
            <a:r>
              <a:t>Under the Transfer of Property Act, a gift requires registration (for immovable property) and acceptance. In contrast, Hiba under Muslim law can be oral and does not require registration. A valid Hiba requires declaration, acceptance, and delivery of possession.</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Gift vs Will</a:t>
            </a:r>
          </a:p>
        </p:txBody>
      </p:sp>
      <p:sp>
        <p:nvSpPr>
          <p:cNvPr id="3" name="Content Placeholder 2"/>
          <p:cNvSpPr>
            <a:spLocks noGrp="1"/>
          </p:cNvSpPr>
          <p:nvPr>
            <p:ph idx="1"/>
          </p:nvPr>
        </p:nvSpPr>
        <p:spPr/>
        <p:txBody>
          <a:bodyPr/>
          <a:lstStyle/>
          <a:p>
            <a:r>
              <a:t>A gift takes effect immediately upon acceptance by the donee, whereas a will only becomes operative after the death of the testator. This distinction is vital in determining the timing and enforceability of the transfer.</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p:txBody>
          <a:bodyPr/>
          <a:lstStyle/>
          <a:p>
            <a:r>
              <a:t>A 'gift' under Indian law refers to a voluntary transfer of property without any monetary consideration. Chapter VII of the Transfer of Property Act, 1882 governs the legal provisions related to gifts, which can involve both movable and immovable properties.</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sz="4400">
                <a:solidFill>
                  <a:schemeClr val="dk1"/>
                </a:solidFill>
                <a:latin typeface="Calibri"/>
                <a:ea typeface="Calibri"/>
                <a:cs typeface="Calibri"/>
                <a:sym typeface="Calibri"/>
              </a:rPr>
              <a:t>Gift vs Sale</a:t>
            </a:r>
            <a:endParaRPr/>
          </a:p>
        </p:txBody>
      </p:sp>
      <p:sp>
        <p:nvSpPr>
          <p:cNvPr id="35" name="Google Shape;35;p6"/>
          <p:cNvSpPr txBox="1"/>
          <p:nvPr>
            <p:ph idx="1" type="body"/>
          </p:nvPr>
        </p:nvSpPr>
        <p:spPr>
          <a:xfrm>
            <a:off x="270753" y="1592094"/>
            <a:ext cx="8229600" cy="45261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n-US" sz="3200">
                <a:solidFill>
                  <a:schemeClr val="dk1"/>
                </a:solidFill>
                <a:latin typeface="Calibri"/>
                <a:ea typeface="Calibri"/>
                <a:cs typeface="Calibri"/>
                <a:sym typeface="Calibri"/>
              </a:rPr>
              <a:t>A gift is a voluntary transfer without any monetary consideration, while a sale involves payment of a price in exchange for the property.</a:t>
            </a:r>
            <a:endParaRPr/>
          </a:p>
          <a:p>
            <a:pPr indent="0" lvl="0" marL="0" rtl="0" algn="l">
              <a:spcBef>
                <a:spcPts val="0"/>
              </a:spcBef>
              <a:spcAft>
                <a:spcPts val="0"/>
              </a:spcAft>
              <a:buNone/>
            </a:pPr>
            <a:r>
              <a:t/>
            </a:r>
            <a:endParaRP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Gift vs Exchange</a:t>
            </a:r>
          </a:p>
        </p:txBody>
      </p:sp>
      <p:sp>
        <p:nvSpPr>
          <p:cNvPr id="3" name="Content Placeholder 2"/>
          <p:cNvSpPr>
            <a:spLocks noGrp="1"/>
          </p:cNvSpPr>
          <p:nvPr>
            <p:ph idx="1"/>
          </p:nvPr>
        </p:nvSpPr>
        <p:spPr/>
        <p:txBody>
          <a:bodyPr/>
          <a:lstStyle/>
          <a:p>
            <a:r>
              <a:t>A gift is a one-way transfer without return, whereas an exchange involves mutual transfers where both parties give and receive something of value. The obligations under both transactions also vary.</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Landmark Case - K. Balakrishnan vs K. Kamalam</a:t>
            </a:r>
          </a:p>
        </p:txBody>
      </p:sp>
      <p:sp>
        <p:nvSpPr>
          <p:cNvPr id="3" name="Content Placeholder 2"/>
          <p:cNvSpPr>
            <a:spLocks noGrp="1"/>
          </p:cNvSpPr>
          <p:nvPr>
            <p:ph idx="1"/>
          </p:nvPr>
        </p:nvSpPr>
        <p:spPr/>
        <p:txBody>
          <a:bodyPr/>
          <a:lstStyle/>
          <a:p>
            <a:r>
              <a:t>This case emphasized the importance of acceptance by the donee. The court held that a gift deed is not valid unless it is accepted by the donee during the lifetime of the donor.</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 name="Shape 36"/>
        <p:cNvGrpSpPr/>
        <p:nvPr/>
      </p:nvGrpSpPr>
      <p:grpSpPr>
        <a:xfrm>
          <a:off x="0" y="0"/>
          <a:ext cx="0" cy="0"/>
          <a:chOff x="0" y="0"/>
          <a:chExt cx="0" cy="0"/>
        </a:xfrm>
      </p:grpSpPr>
      <p:sp>
        <p:nvSpPr>
          <p:cNvPr id="37" name="Google Shape;37;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sz="4400">
                <a:solidFill>
                  <a:schemeClr val="dk1"/>
                </a:solidFill>
                <a:latin typeface="Calibri"/>
                <a:ea typeface="Calibri"/>
                <a:cs typeface="Calibri"/>
                <a:sym typeface="Calibri"/>
              </a:rPr>
              <a:t>Landmark Case - Naramadaben Maganlal Thakker vs Pranjivandas Maganlal Thakker</a:t>
            </a:r>
            <a:endParaRPr/>
          </a:p>
        </p:txBody>
      </p:sp>
      <p:sp>
        <p:nvSpPr>
          <p:cNvPr id="38" name="Google Shape;38;p7"/>
          <p:cNvSpPr txBox="1"/>
          <p:nvPr>
            <p:ph idx="1" type="body"/>
          </p:nvPr>
        </p:nvSpPr>
        <p:spPr>
          <a:xfrm>
            <a:off x="457200" y="1944721"/>
            <a:ext cx="8229600" cy="45261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n-US" sz="3200">
                <a:solidFill>
                  <a:schemeClr val="dk1"/>
                </a:solidFill>
                <a:latin typeface="Calibri"/>
                <a:ea typeface="Calibri"/>
                <a:cs typeface="Calibri"/>
                <a:sym typeface="Calibri"/>
              </a:rPr>
              <a:t>The court ruled that conditions attached to a gift must be lawful. If the condition is unlawful or immoral, the gift may become void.</a:t>
            </a:r>
            <a:endParaRP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Landmark Case - Renikuntla Rajamma vs K. Sarwanamma</a:t>
            </a:r>
          </a:p>
        </p:txBody>
      </p:sp>
      <p:sp>
        <p:nvSpPr>
          <p:cNvPr id="3" name="Content Placeholder 2"/>
          <p:cNvSpPr>
            <a:spLocks noGrp="1"/>
          </p:cNvSpPr>
          <p:nvPr>
            <p:ph idx="1"/>
          </p:nvPr>
        </p:nvSpPr>
        <p:spPr/>
        <p:txBody>
          <a:bodyPr/>
          <a:lstStyle/>
          <a:p>
            <a:r>
              <a:t>This case upheld the validity of an oral gift of movable property. The court observed that delivery of possession and donor’s intention are key to the validity of such a gift.</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Gift to Minor</a:t>
            </a:r>
          </a:p>
        </p:txBody>
      </p:sp>
      <p:sp>
        <p:nvSpPr>
          <p:cNvPr id="3" name="Content Placeholder 2"/>
          <p:cNvSpPr>
            <a:spLocks noGrp="1"/>
          </p:cNvSpPr>
          <p:nvPr>
            <p:ph idx="1"/>
          </p:nvPr>
        </p:nvSpPr>
        <p:spPr/>
        <p:txBody>
          <a:bodyPr/>
          <a:lstStyle/>
          <a:p>
            <a:r>
              <a:t>A minor can be a donee through their legal guardian. The guardian must accept the gift on behalf of the minor. Upon attaining majority, the donee may choose to accept or repudiate the gift.</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Conditional Gifts</a:t>
            </a:r>
          </a:p>
        </p:txBody>
      </p:sp>
      <p:sp>
        <p:nvSpPr>
          <p:cNvPr id="3" name="Content Placeholder 2"/>
          <p:cNvSpPr>
            <a:spLocks noGrp="1"/>
          </p:cNvSpPr>
          <p:nvPr>
            <p:ph idx="1"/>
          </p:nvPr>
        </p:nvSpPr>
        <p:spPr/>
        <p:txBody>
          <a:bodyPr/>
          <a:lstStyle/>
          <a:p>
            <a:r>
              <a:t>Gifts can be conditional, but the conditions must be legal and not against public policy. If a condition fails, the gift may become void or may be revoked.</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Registration of Gift Deed</a:t>
            </a:r>
          </a:p>
        </p:txBody>
      </p:sp>
      <p:sp>
        <p:nvSpPr>
          <p:cNvPr id="3" name="Content Placeholder 2"/>
          <p:cNvSpPr>
            <a:spLocks noGrp="1"/>
          </p:cNvSpPr>
          <p:nvPr>
            <p:ph idx="1"/>
          </p:nvPr>
        </p:nvSpPr>
        <p:spPr/>
        <p:txBody>
          <a:bodyPr/>
          <a:lstStyle/>
          <a:p>
            <a:r>
              <a:t>For immovable properties, registration of the gift deed is mandatory under the Indian Registration Act, 1908. It must be signed by the donor and attested by two witnesses.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Meaning of Gift</a:t>
            </a:r>
          </a:p>
        </p:txBody>
      </p:sp>
      <p:sp>
        <p:nvSpPr>
          <p:cNvPr id="3" name="Content Placeholder 2"/>
          <p:cNvSpPr>
            <a:spLocks noGrp="1"/>
          </p:cNvSpPr>
          <p:nvPr>
            <p:ph idx="1"/>
          </p:nvPr>
        </p:nvSpPr>
        <p:spPr/>
        <p:txBody>
          <a:bodyPr/>
          <a:lstStyle/>
          <a:p>
            <a:r>
              <a:t>According to Section 122 of the Transfer of Property Act, a gift is the voluntary transfer of existing movable or immovable property from one person (donor) to another (donee) without any consideration. The acceptance of the gift by the donee is essential to complete the transaction.</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lstStyle/>
          <a:p>
            <a:r>
              <a:t>Gifts are legally binding transfers that require compliance with the provisions of the Transfer of Property Act, particularly Sections 122 to 129. Legal formalities such as acceptance, registration, and documentation are crucial to ensure validity.</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Thank You / Q&amp;A</a:t>
            </a:r>
          </a:p>
        </p:txBody>
      </p:sp>
      <p:sp>
        <p:nvSpPr>
          <p:cNvPr id="3" name="Content Placeholder 2"/>
          <p:cNvSpPr>
            <a:spLocks noGrp="1"/>
          </p:cNvSpPr>
          <p:nvPr>
            <p:ph idx="1"/>
          </p:nvPr>
        </p:nvSpPr>
        <p:spPr/>
        <p:txBody>
          <a:bodyPr/>
          <a:lstStyle/>
          <a:p>
            <a:r>
              <a:t>We hope this presentation provided a clear understanding of gifts under Indian law. Please feel free to ask any questions or seek clarifications.</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en-US"/>
              <a:t>Definition of Gift</a:t>
            </a:r>
            <a:endParaRPr/>
          </a:p>
        </p:txBody>
      </p:sp>
      <p:sp>
        <p:nvSpPr>
          <p:cNvPr id="64" name="Google Shape;64;p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0" lvl="0" marL="0" rtl="0" algn="l">
              <a:spcBef>
                <a:spcPts val="360"/>
              </a:spcBef>
              <a:spcAft>
                <a:spcPts val="0"/>
              </a:spcAft>
              <a:buNone/>
            </a:pPr>
            <a:r>
              <a:rPr lang="en-US"/>
              <a:t> • Section 122 defines Gift</a:t>
            </a:r>
            <a:endParaRPr/>
          </a:p>
          <a:p>
            <a:pPr indent="0" lvl="0" marL="0" rtl="0" algn="l">
              <a:spcBef>
                <a:spcPts val="360"/>
              </a:spcBef>
              <a:spcAft>
                <a:spcPts val="0"/>
              </a:spcAft>
              <a:buNone/>
            </a:pPr>
            <a:r>
              <a:rPr lang="en-US"/>
              <a:t>Gift is the transfer of certain existing        moveable or immoveable property made voluntarily and without consideration, by one person, called  the donor, to another, called the donee, and accepted by or on behalf of the donee.</a:t>
            </a:r>
            <a:endParaRPr/>
          </a:p>
          <a:p>
            <a:pPr indent="0" lvl="0" marL="0" rtl="0" algn="l">
              <a:spcBef>
                <a:spcPts val="36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sz="4400">
                <a:solidFill>
                  <a:schemeClr val="dk1"/>
                </a:solidFill>
                <a:latin typeface="Calibri"/>
                <a:ea typeface="Calibri"/>
                <a:cs typeface="Calibri"/>
                <a:sym typeface="Calibri"/>
              </a:rPr>
              <a:t>Essential Elements of a Valid Gift</a:t>
            </a:r>
            <a:endParaRPr/>
          </a:p>
        </p:txBody>
      </p:sp>
      <p:sp>
        <p:nvSpPr>
          <p:cNvPr id="45" name="Google Shape;45;p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n-US"/>
              <a:t>Transfer of ownership. </a:t>
            </a:r>
            <a:endParaRPr/>
          </a:p>
          <a:p>
            <a:pPr indent="-342900" lvl="0" marL="342900" rtl="0" algn="l">
              <a:spcBef>
                <a:spcPts val="0"/>
              </a:spcBef>
              <a:spcAft>
                <a:spcPts val="0"/>
              </a:spcAft>
              <a:buClr>
                <a:schemeClr val="dk1"/>
              </a:buClr>
              <a:buSzPts val="3200"/>
              <a:buChar char="•"/>
            </a:pPr>
            <a:r>
              <a:rPr lang="en-US"/>
              <a:t>Existing property.</a:t>
            </a:r>
            <a:endParaRPr/>
          </a:p>
          <a:p>
            <a:pPr indent="-342900" lvl="0" marL="342900" rtl="0" algn="l">
              <a:spcBef>
                <a:spcPts val="0"/>
              </a:spcBef>
              <a:spcAft>
                <a:spcPts val="0"/>
              </a:spcAft>
              <a:buClr>
                <a:schemeClr val="dk1"/>
              </a:buClr>
              <a:buSzPts val="3200"/>
              <a:buChar char="•"/>
            </a:pPr>
            <a:r>
              <a:rPr lang="en-US"/>
              <a:t>Voluntry transfer.</a:t>
            </a:r>
            <a:endParaRPr/>
          </a:p>
          <a:p>
            <a:pPr indent="-342900" lvl="0" marL="342900" rtl="0" algn="l">
              <a:spcBef>
                <a:spcPts val="0"/>
              </a:spcBef>
              <a:spcAft>
                <a:spcPts val="0"/>
              </a:spcAft>
              <a:buClr>
                <a:schemeClr val="dk1"/>
              </a:buClr>
              <a:buSzPts val="3200"/>
              <a:buChar char="•"/>
            </a:pPr>
            <a:r>
              <a:rPr lang="en-US"/>
              <a:t>without consideration. </a:t>
            </a:r>
            <a:endParaRPr/>
          </a:p>
          <a:p>
            <a:pPr indent="-342900" lvl="0" marL="342900" rtl="0" algn="l">
              <a:spcBef>
                <a:spcPts val="0"/>
              </a:spcBef>
              <a:spcAft>
                <a:spcPts val="0"/>
              </a:spcAft>
              <a:buClr>
                <a:schemeClr val="dk1"/>
              </a:buClr>
              <a:buSzPts val="3200"/>
              <a:buChar char="•"/>
            </a:pPr>
            <a:r>
              <a:rPr lang="en-US"/>
              <a:t>Acceptance By donee.</a:t>
            </a:r>
            <a:endParaRP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Transfer of Ownership</a:t>
            </a:r>
          </a:p>
        </p:txBody>
      </p:sp>
      <p:sp>
        <p:nvSpPr>
          <p:cNvPr id="3" name="Content Placeholder 2"/>
          <p:cNvSpPr>
            <a:spLocks noGrp="1"/>
          </p:cNvSpPr>
          <p:nvPr>
            <p:ph idx="1"/>
          </p:nvPr>
        </p:nvSpPr>
        <p:spPr/>
        <p:txBody>
          <a:bodyPr/>
          <a:lstStyle/>
          <a:p>
            <a:r>
              <a:t>A valid gift requires the complete transfer of ownership from the donor to the donee. The donor should relinquish all rights in the property, and the donee should acquire absolute ownership.</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 name="Shape 18"/>
        <p:cNvGrpSpPr/>
        <p:nvPr/>
      </p:nvGrpSpPr>
      <p:grpSpPr>
        <a:xfrm>
          <a:off x="0" y="0"/>
          <a:ext cx="0" cy="0"/>
          <a:chOff x="0" y="0"/>
          <a:chExt cx="0" cy="0"/>
        </a:xfrm>
      </p:grpSpPr>
      <p:sp>
        <p:nvSpPr>
          <p:cNvPr id="19" name="Google Shape;19;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sz="4400">
                <a:solidFill>
                  <a:schemeClr val="dk1"/>
                </a:solidFill>
                <a:latin typeface="Calibri"/>
                <a:ea typeface="Calibri"/>
                <a:cs typeface="Calibri"/>
                <a:sym typeface="Calibri"/>
              </a:rPr>
              <a:t>Existing Property</a:t>
            </a:r>
            <a:endParaRPr/>
          </a:p>
        </p:txBody>
      </p:sp>
      <p:sp>
        <p:nvSpPr>
          <p:cNvPr id="20" name="Google Shape;20;p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n-US" sz="3200">
                <a:solidFill>
                  <a:schemeClr val="dk1"/>
                </a:solidFill>
                <a:latin typeface="Calibri"/>
                <a:ea typeface="Calibri"/>
                <a:cs typeface="Calibri"/>
                <a:sym typeface="Calibri"/>
              </a:rPr>
              <a:t>Only existing property can be gifted under Section 124. Future property, which the donor does not own at the time of the gift, cannot be legally transferred as a gift.</a:t>
            </a:r>
            <a:endParaRPr sz="3200">
              <a:solidFill>
                <a:schemeClr val="dk1"/>
              </a:solidFill>
              <a:latin typeface="Calibri"/>
              <a:ea typeface="Calibri"/>
              <a:cs typeface="Calibri"/>
              <a:sym typeface="Calibri"/>
            </a:endParaRPr>
          </a:p>
          <a:p>
            <a:pPr indent="-254000" lvl="0" marL="342900" rtl="0" algn="l">
              <a:spcBef>
                <a:spcPts val="0"/>
              </a:spcBef>
              <a:spcAft>
                <a:spcPts val="0"/>
              </a:spcAft>
              <a:buSzPts val="1800"/>
              <a:buChar char="•"/>
            </a:pPr>
            <a:r>
              <a:rPr lang="en-US"/>
              <a:t>Both movable and immovable property may be gifted.</a:t>
            </a:r>
            <a:endParaRP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Voluntary Transfer</a:t>
            </a:r>
          </a:p>
        </p:txBody>
      </p:sp>
      <p:sp>
        <p:nvSpPr>
          <p:cNvPr id="3" name="Content Placeholder 2"/>
          <p:cNvSpPr>
            <a:spLocks noGrp="1"/>
          </p:cNvSpPr>
          <p:nvPr>
            <p:ph idx="1"/>
          </p:nvPr>
        </p:nvSpPr>
        <p:spPr/>
        <p:txBody>
          <a:bodyPr/>
          <a:lstStyle/>
          <a:p>
            <a:r>
              <a:t>The donor must make the gift out of their free will. If the gift is made under coercion, fraud, or undue influence, it is not considered valid under law.</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Without Consideration</a:t>
            </a:r>
          </a:p>
        </p:txBody>
      </p:sp>
      <p:sp>
        <p:nvSpPr>
          <p:cNvPr id="3" name="Content Placeholder 2"/>
          <p:cNvSpPr>
            <a:spLocks noGrp="1"/>
          </p:cNvSpPr>
          <p:nvPr>
            <p:ph idx="1"/>
          </p:nvPr>
        </p:nvSpPr>
        <p:spPr/>
        <p:txBody>
          <a:bodyPr/>
          <a:lstStyle/>
          <a:p>
            <a:r>
              <a:t>A gift must be gratuitous, i.e., made without expecting any payment or compensation. The absence of consideration distinguishes a gift from a sale or exchange.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