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6" r:id="rId1"/>
  </p:sldMasterIdLst>
  <p:sldIdLst>
    <p:sldId id="282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3" r:id="rId28"/>
  </p:sldIdLst>
  <p:sldSz cx="12192000" cy="6858000"/>
  <p:notesSz cx="12192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850" y="6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79975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9780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86685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832674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05191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425749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545861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041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2542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90672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07177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587729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562821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651023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44099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779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t>5/18/2025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75565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81" r:id="rId15"/>
    <p:sldLayoutId id="214748368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197080"/>
            <a:ext cx="12039600" cy="90986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5"/>
              </a:spcBef>
            </a:pPr>
            <a:r>
              <a:rPr lang="en-IN" sz="5400" b="1" dirty="0">
                <a:solidFill>
                  <a:schemeClr val="bg1"/>
                </a:solidFill>
              </a:rPr>
              <a:t>NAWADA VIDHI MAHAVIDYALAYA</a:t>
            </a:r>
            <a:endParaRPr sz="5400" b="1" spc="-25" dirty="0">
              <a:solidFill>
                <a:schemeClr val="bg1"/>
              </a:solidFill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1EA23EE-AD76-BA7E-C2AF-FD382EABE430}"/>
              </a:ext>
            </a:extLst>
          </p:cNvPr>
          <p:cNvSpPr txBox="1">
            <a:spLocks/>
          </p:cNvSpPr>
          <p:nvPr/>
        </p:nvSpPr>
        <p:spPr>
          <a:xfrm>
            <a:off x="2659626" y="1524000"/>
            <a:ext cx="6629400" cy="1525418"/>
          </a:xfrm>
          <a:prstGeom prst="rect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txBody>
          <a:bodyPr vert="horz" wrap="square" lIns="0" tIns="78105" rIns="0" bIns="0" rtlCol="0">
            <a:spAutoFit/>
          </a:bodyPr>
          <a:lstStyle>
            <a:lvl1pPr>
              <a:defRPr sz="4000" b="1" i="1" u="sng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>
              <a:spcBef>
                <a:spcPts val="615"/>
              </a:spcBef>
            </a:pPr>
            <a:r>
              <a:rPr lang="en-IN" sz="2800" i="0" dirty="0">
                <a:solidFill>
                  <a:schemeClr val="bg1"/>
                </a:solidFill>
              </a:rPr>
              <a:t>Prof. SN Mishra</a:t>
            </a:r>
          </a:p>
          <a:p>
            <a:pPr algn="ctr">
              <a:spcBef>
                <a:spcPts val="615"/>
              </a:spcBef>
            </a:pPr>
            <a:r>
              <a:rPr lang="en-IN" sz="2800" i="0" spc="-25" dirty="0">
                <a:solidFill>
                  <a:schemeClr val="bg1"/>
                </a:solidFill>
              </a:rPr>
              <a:t>Assistant Professor</a:t>
            </a:r>
          </a:p>
          <a:p>
            <a:pPr algn="ctr">
              <a:spcBef>
                <a:spcPts val="615"/>
              </a:spcBef>
            </a:pPr>
            <a:r>
              <a:rPr lang="en-IN" sz="2800" i="0" spc="-25" dirty="0" err="1">
                <a:solidFill>
                  <a:schemeClr val="bg1"/>
                </a:solidFill>
              </a:rPr>
              <a:t>Nawada</a:t>
            </a:r>
            <a:r>
              <a:rPr lang="en-IN" sz="2800" i="0" spc="-25" dirty="0">
                <a:solidFill>
                  <a:schemeClr val="bg1"/>
                </a:solidFill>
              </a:rPr>
              <a:t> Vidhi Mahavidyalaya, </a:t>
            </a:r>
            <a:r>
              <a:rPr lang="en-IN" sz="2800" i="0" spc="-25" dirty="0" err="1">
                <a:solidFill>
                  <a:schemeClr val="bg1"/>
                </a:solidFill>
              </a:rPr>
              <a:t>Nawada</a:t>
            </a:r>
            <a:r>
              <a:rPr lang="en-IN" sz="2800" i="0" spc="-25" dirty="0">
                <a:solidFill>
                  <a:schemeClr val="bg1"/>
                </a:solidFill>
              </a:rPr>
              <a:t> Bihar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95934" y="-51928"/>
            <a:ext cx="11273155" cy="6034405"/>
          </a:xfrm>
          <a:prstGeom prst="rect">
            <a:avLst/>
          </a:prstGeom>
        </p:spPr>
        <p:txBody>
          <a:bodyPr vert="horz" wrap="square" lIns="0" tIns="2178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714"/>
              </a:spcBef>
            </a:pPr>
            <a:r>
              <a:rPr sz="5400" b="1" spc="-180" dirty="0">
                <a:solidFill>
                  <a:srgbClr val="C00000"/>
                </a:solidFill>
                <a:latin typeface="Tahoma"/>
                <a:cs typeface="Tahoma"/>
              </a:rPr>
              <a:t>CONSUMER</a:t>
            </a:r>
            <a:r>
              <a:rPr sz="5400" b="1" spc="-17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5400" b="1" spc="-405" dirty="0">
                <a:solidFill>
                  <a:srgbClr val="C00000"/>
                </a:solidFill>
                <a:latin typeface="Tahoma"/>
                <a:cs typeface="Tahoma"/>
              </a:rPr>
              <a:t>PROTECTION</a:t>
            </a:r>
            <a:r>
              <a:rPr sz="5400" b="1" spc="-90" dirty="0">
                <a:solidFill>
                  <a:srgbClr val="C00000"/>
                </a:solidFill>
                <a:latin typeface="Tahoma"/>
                <a:cs typeface="Tahoma"/>
              </a:rPr>
              <a:t> </a:t>
            </a:r>
            <a:r>
              <a:rPr sz="5400" b="1" spc="-305" dirty="0">
                <a:solidFill>
                  <a:srgbClr val="C00000"/>
                </a:solidFill>
                <a:latin typeface="Tahoma"/>
                <a:cs typeface="Tahoma"/>
              </a:rPr>
              <a:t>COUNCIL</a:t>
            </a:r>
            <a:endParaRPr sz="5400">
              <a:latin typeface="Tahoma"/>
              <a:cs typeface="Tahoma"/>
            </a:endParaRPr>
          </a:p>
          <a:p>
            <a:pPr marL="81280" marR="441959" algn="just">
              <a:lnSpc>
                <a:spcPct val="80000"/>
              </a:lnSpc>
              <a:spcBef>
                <a:spcPts val="2915"/>
              </a:spcBef>
            </a:pP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5400" b="1" spc="6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promote</a:t>
            </a:r>
            <a:r>
              <a:rPr sz="54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5400" b="1" spc="6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protect</a:t>
            </a:r>
            <a:r>
              <a:rPr sz="5400" b="1" spc="7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54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5400" b="1" spc="7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of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5400" b="1" spc="944" dirty="0">
                <a:solidFill>
                  <a:srgbClr val="001F5F"/>
                </a:solidFill>
                <a:latin typeface="Calibri"/>
                <a:cs typeface="Calibri"/>
              </a:rPr>
              <a:t>  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consumers,</a:t>
            </a:r>
            <a:r>
              <a:rPr sz="5400" b="1" spc="950" dirty="0">
                <a:solidFill>
                  <a:srgbClr val="001F5F"/>
                </a:solidFill>
                <a:latin typeface="Calibri"/>
                <a:cs typeface="Calibri"/>
              </a:rPr>
              <a:t>  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councils</a:t>
            </a:r>
            <a:r>
              <a:rPr sz="5400" b="1" spc="950" dirty="0">
                <a:solidFill>
                  <a:srgbClr val="001F5F"/>
                </a:solidFill>
                <a:latin typeface="Calibri"/>
                <a:cs typeface="Calibri"/>
              </a:rPr>
              <a:t>   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are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established.</a:t>
            </a:r>
            <a:r>
              <a:rPr sz="5400" b="1" spc="600" dirty="0">
                <a:solidFill>
                  <a:srgbClr val="001F5F"/>
                </a:solidFill>
                <a:latin typeface="Calibri"/>
                <a:cs typeface="Calibri"/>
              </a:rPr>
              <a:t> 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Their</a:t>
            </a:r>
            <a:r>
              <a:rPr sz="5400" b="1" spc="595" dirty="0">
                <a:solidFill>
                  <a:srgbClr val="001F5F"/>
                </a:solidFill>
                <a:latin typeface="Calibri"/>
                <a:cs typeface="Calibri"/>
              </a:rPr>
              <a:t> 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scope</a:t>
            </a:r>
            <a:r>
              <a:rPr sz="5400" b="1" spc="595" dirty="0">
                <a:solidFill>
                  <a:srgbClr val="001F5F"/>
                </a:solidFill>
                <a:latin typeface="Calibri"/>
                <a:cs typeface="Calibri"/>
              </a:rPr>
              <a:t> 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5400" b="1" spc="600" dirty="0">
                <a:solidFill>
                  <a:srgbClr val="001F5F"/>
                </a:solidFill>
                <a:latin typeface="Calibri"/>
                <a:cs typeface="Calibri"/>
              </a:rPr>
              <a:t>  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not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regarding</a:t>
            </a:r>
            <a:r>
              <a:rPr sz="5400" b="1" spc="2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directly</a:t>
            </a:r>
            <a:r>
              <a:rPr sz="5400" b="1" spc="2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dealing</a:t>
            </a:r>
            <a:r>
              <a:rPr sz="5400" b="1" spc="23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sz="5400" b="1" spc="23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5400" b="1" spc="7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complaints</a:t>
            </a:r>
            <a:r>
              <a:rPr sz="5400" b="1" spc="7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5400" b="1" spc="72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initial</a:t>
            </a:r>
            <a:r>
              <a:rPr sz="5400" b="1" spc="71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or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appellate</a:t>
            </a:r>
            <a:r>
              <a:rPr sz="5400" b="1" spc="7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scope</a:t>
            </a:r>
            <a:r>
              <a:rPr sz="5400" b="1" spc="7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5400" b="1" spc="7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5400" b="1" spc="7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promote</a:t>
            </a:r>
            <a:r>
              <a:rPr sz="5400" b="1" spc="7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spc="-25" dirty="0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protect</a:t>
            </a:r>
            <a:r>
              <a:rPr sz="54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54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rights</a:t>
            </a:r>
            <a:r>
              <a:rPr sz="54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54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5400" b="1" spc="-10" dirty="0">
                <a:solidFill>
                  <a:srgbClr val="001F5F"/>
                </a:solidFill>
                <a:latin typeface="Calibri"/>
                <a:cs typeface="Calibri"/>
              </a:rPr>
              <a:t>consumer.</a:t>
            </a:r>
            <a:endParaRPr sz="5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77236" y="192100"/>
            <a:ext cx="8355330" cy="7575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spc="-385" dirty="0">
                <a:solidFill>
                  <a:srgbClr val="C00000"/>
                </a:solidFill>
              </a:rPr>
              <a:t>OBJECTIVE</a:t>
            </a:r>
            <a:r>
              <a:rPr sz="4800" spc="-65" dirty="0">
                <a:solidFill>
                  <a:srgbClr val="C00000"/>
                </a:solidFill>
              </a:rPr>
              <a:t> </a:t>
            </a:r>
            <a:r>
              <a:rPr sz="4800" spc="-10" dirty="0">
                <a:solidFill>
                  <a:srgbClr val="C00000"/>
                </a:solidFill>
              </a:rPr>
              <a:t>OF</a:t>
            </a:r>
            <a:r>
              <a:rPr sz="4800" spc="-315" dirty="0">
                <a:solidFill>
                  <a:srgbClr val="C00000"/>
                </a:solidFill>
              </a:rPr>
              <a:t> </a:t>
            </a:r>
            <a:r>
              <a:rPr sz="4800" spc="-484" dirty="0">
                <a:solidFill>
                  <a:srgbClr val="C00000"/>
                </a:solidFill>
              </a:rPr>
              <a:t>THE</a:t>
            </a:r>
            <a:r>
              <a:rPr sz="4800" spc="-80" dirty="0">
                <a:solidFill>
                  <a:srgbClr val="C00000"/>
                </a:solidFill>
              </a:rPr>
              <a:t> </a:t>
            </a:r>
            <a:r>
              <a:rPr sz="4800" spc="-285" dirty="0">
                <a:solidFill>
                  <a:srgbClr val="C00000"/>
                </a:solidFill>
              </a:rPr>
              <a:t>COUNCILS</a:t>
            </a:r>
            <a:endParaRPr sz="4800"/>
          </a:p>
        </p:txBody>
      </p:sp>
      <p:sp>
        <p:nvSpPr>
          <p:cNvPr id="3" name="object 3"/>
          <p:cNvSpPr txBox="1"/>
          <p:nvPr/>
        </p:nvSpPr>
        <p:spPr>
          <a:xfrm>
            <a:off x="814222" y="916050"/>
            <a:ext cx="11106150" cy="518668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121920" marR="8255" algn="just">
              <a:lnSpc>
                <a:spcPts val="3030"/>
              </a:lnSpc>
              <a:spcBef>
                <a:spcPts val="470"/>
              </a:spcBef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objectives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Councils</a:t>
            </a:r>
            <a:r>
              <a:rPr sz="2800" b="1" spc="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under</a:t>
            </a:r>
            <a:r>
              <a:rPr sz="2800" b="1" spc="1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2800" b="1" spc="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to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promote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</a:t>
            </a:r>
            <a:r>
              <a:rPr sz="2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rights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consumers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Calibri"/>
                <a:cs typeface="Calibri"/>
              </a:rPr>
              <a:t>as:-</a:t>
            </a:r>
            <a:endParaRPr sz="2800">
              <a:latin typeface="Calibri"/>
              <a:cs typeface="Calibri"/>
            </a:endParaRPr>
          </a:p>
          <a:p>
            <a:pPr marL="241300" marR="6985" indent="-233045" algn="just">
              <a:lnSpc>
                <a:spcPts val="3020"/>
              </a:lnSpc>
              <a:spcBef>
                <a:spcPts val="1005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2800" b="1" spc="3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2800" b="1" spc="3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3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800" b="1" spc="3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protected</a:t>
            </a:r>
            <a:r>
              <a:rPr sz="2800" b="1" spc="3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against</a:t>
            </a:r>
            <a:r>
              <a:rPr sz="2800" b="1" spc="3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3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marketing</a:t>
            </a:r>
            <a:r>
              <a:rPr sz="2800" b="1" spc="3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3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2800" b="1" spc="3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3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services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28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hazardous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life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property.</a:t>
            </a:r>
            <a:endParaRPr sz="2800">
              <a:latin typeface="Calibri"/>
              <a:cs typeface="Calibri"/>
            </a:endParaRPr>
          </a:p>
          <a:p>
            <a:pPr marL="241300" marR="6985" indent="-233045" algn="just">
              <a:lnSpc>
                <a:spcPts val="3020"/>
              </a:lnSpc>
              <a:spcBef>
                <a:spcPts val="101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2800" b="1" spc="4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2800" b="1" spc="4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4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800" b="1" spc="4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informed</a:t>
            </a:r>
            <a:r>
              <a:rPr sz="2800" b="1" spc="43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about</a:t>
            </a:r>
            <a:r>
              <a:rPr sz="28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4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quality,</a:t>
            </a:r>
            <a:r>
              <a:rPr sz="2800" b="1" spc="4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quantity,</a:t>
            </a:r>
            <a:r>
              <a:rPr sz="28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potency,</a:t>
            </a:r>
            <a:r>
              <a:rPr sz="2800" b="1" spc="4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purity,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standard</a:t>
            </a:r>
            <a:r>
              <a:rPr sz="2800" b="1" spc="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price</a:t>
            </a:r>
            <a:r>
              <a:rPr sz="2800" b="1" spc="5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28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2800" b="1" spc="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services,</a:t>
            </a:r>
            <a:r>
              <a:rPr sz="2800" b="1" spc="5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28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4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case</a:t>
            </a:r>
            <a:r>
              <a:rPr sz="28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2800" b="1" spc="4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800" b="1" spc="4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so</a:t>
            </a:r>
            <a:r>
              <a:rPr sz="2800" b="1" spc="4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2800" b="1" spc="4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to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</a:t>
            </a:r>
            <a:r>
              <a:rPr sz="2800" b="1" spc="-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-1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against</a:t>
            </a:r>
            <a:r>
              <a:rPr sz="2800" b="1" spc="-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unfair</a:t>
            </a:r>
            <a:r>
              <a:rPr sz="2800" b="1" spc="-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trade</a:t>
            </a:r>
            <a:r>
              <a:rPr sz="2800" b="1" spc="-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practices;</a:t>
            </a:r>
            <a:endParaRPr sz="2800">
              <a:latin typeface="Calibri"/>
              <a:cs typeface="Calibri"/>
            </a:endParaRPr>
          </a:p>
          <a:p>
            <a:pPr marL="241300" marR="5080" indent="-233045" algn="just">
              <a:lnSpc>
                <a:spcPts val="3020"/>
              </a:lnSpc>
              <a:spcBef>
                <a:spcPts val="101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2800" b="1" spc="1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2800" b="1" spc="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2800" b="1" spc="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assured,</a:t>
            </a:r>
            <a:r>
              <a:rPr sz="2800" b="1" spc="1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wherever</a:t>
            </a:r>
            <a:r>
              <a:rPr sz="2800" b="1" spc="1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possible,</a:t>
            </a:r>
            <a:r>
              <a:rPr sz="2800" b="1" spc="1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access</a:t>
            </a:r>
            <a:r>
              <a:rPr sz="2800" b="1" spc="1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800" b="1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variety</a:t>
            </a:r>
            <a:r>
              <a:rPr sz="2800" b="1" spc="1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goods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services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competitive</a:t>
            </a:r>
            <a:r>
              <a:rPr sz="2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prices;</a:t>
            </a:r>
            <a:endParaRPr sz="2800">
              <a:latin typeface="Calibri"/>
              <a:cs typeface="Calibri"/>
            </a:endParaRPr>
          </a:p>
          <a:p>
            <a:pPr marL="241300" marR="5715" indent="-233045" algn="just">
              <a:lnSpc>
                <a:spcPct val="90000"/>
              </a:lnSpc>
              <a:spcBef>
                <a:spcPts val="965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2800" b="1" spc="3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2800" b="1" spc="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3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seek</a:t>
            </a:r>
            <a:r>
              <a:rPr sz="28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redressal</a:t>
            </a:r>
            <a:r>
              <a:rPr sz="2800" b="1" spc="3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against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unfair</a:t>
            </a:r>
            <a:r>
              <a:rPr sz="2800" b="1" spc="3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trade</a:t>
            </a:r>
            <a:r>
              <a:rPr sz="2800" b="1" spc="3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practices</a:t>
            </a:r>
            <a:r>
              <a:rPr sz="28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28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restrictive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trade</a:t>
            </a:r>
            <a:r>
              <a:rPr sz="28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practices</a:t>
            </a:r>
            <a:r>
              <a:rPr sz="28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28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unscrupulous</a:t>
            </a:r>
            <a:r>
              <a:rPr sz="28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exploitation</a:t>
            </a:r>
            <a:r>
              <a:rPr sz="28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consumers;</a:t>
            </a:r>
            <a:r>
              <a:rPr sz="28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right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-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education.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46784" y="268300"/>
            <a:ext cx="10619740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295" dirty="0">
                <a:solidFill>
                  <a:srgbClr val="C00000"/>
                </a:solidFill>
              </a:rPr>
              <a:t>CENTRAL</a:t>
            </a:r>
            <a:r>
              <a:rPr sz="4000" spc="-35" dirty="0">
                <a:solidFill>
                  <a:srgbClr val="C00000"/>
                </a:solidFill>
              </a:rPr>
              <a:t> </a:t>
            </a:r>
            <a:r>
              <a:rPr sz="4000" spc="-140" dirty="0">
                <a:solidFill>
                  <a:srgbClr val="C00000"/>
                </a:solidFill>
              </a:rPr>
              <a:t>CONSUMER</a:t>
            </a:r>
            <a:r>
              <a:rPr sz="4000" spc="-100" dirty="0">
                <a:solidFill>
                  <a:srgbClr val="C00000"/>
                </a:solidFill>
              </a:rPr>
              <a:t> </a:t>
            </a:r>
            <a:r>
              <a:rPr sz="4000" spc="-300" dirty="0">
                <a:solidFill>
                  <a:srgbClr val="C00000"/>
                </a:solidFill>
              </a:rPr>
              <a:t>PROTECTION</a:t>
            </a:r>
            <a:r>
              <a:rPr sz="4000" spc="-5" dirty="0">
                <a:solidFill>
                  <a:srgbClr val="C00000"/>
                </a:solidFill>
              </a:rPr>
              <a:t> </a:t>
            </a:r>
            <a:r>
              <a:rPr sz="4000" spc="-155" dirty="0">
                <a:solidFill>
                  <a:srgbClr val="C00000"/>
                </a:solidFill>
              </a:rPr>
              <a:t>COUNCIL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1023619" y="1059941"/>
            <a:ext cx="10972800" cy="958215"/>
          </a:xfrm>
          <a:prstGeom prst="rect">
            <a:avLst/>
          </a:prstGeom>
        </p:spPr>
        <p:txBody>
          <a:bodyPr vert="horz" wrap="square" lIns="0" tIns="177165" rIns="0" bIns="0" rtlCol="0">
            <a:spAutoFit/>
          </a:bodyPr>
          <a:lstStyle/>
          <a:p>
            <a:pPr marL="12700" marR="5080">
              <a:lnSpc>
                <a:spcPct val="70000"/>
              </a:lnSpc>
              <a:spcBef>
                <a:spcPts val="1395"/>
              </a:spcBef>
              <a:tabLst>
                <a:tab pos="615950" algn="l"/>
                <a:tab pos="1444625" algn="l"/>
                <a:tab pos="3002915" algn="l"/>
                <a:tab pos="5124450" algn="l"/>
                <a:tab pos="7302500" algn="l"/>
                <a:tab pos="9012555" algn="l"/>
                <a:tab pos="10324465" algn="l"/>
              </a:tabLst>
            </a:pP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Government</a:t>
            </a:r>
            <a:r>
              <a:rPr sz="36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6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established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6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known 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Council,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called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23619" y="1827733"/>
            <a:ext cx="1097343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699260" algn="l"/>
                <a:tab pos="3542029" algn="l"/>
                <a:tab pos="4569460" algn="l"/>
                <a:tab pos="6253480" algn="l"/>
                <a:tab pos="7974330" algn="l"/>
                <a:tab pos="9612630" algn="l"/>
                <a:tab pos="10326370" algn="l"/>
              </a:tabLst>
            </a:pP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Council.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consist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23619" y="2212340"/>
            <a:ext cx="10974705" cy="36442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4170"/>
              </a:lnSpc>
              <a:spcBef>
                <a:spcPts val="100"/>
              </a:spcBef>
            </a:pP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following:</a:t>
            </a:r>
            <a:endParaRPr sz="3600">
              <a:latin typeface="Calibri"/>
              <a:cs typeface="Calibri"/>
            </a:endParaRPr>
          </a:p>
          <a:p>
            <a:pPr marL="12700" marR="6350" indent="515620" algn="just">
              <a:lnSpc>
                <a:spcPct val="70000"/>
              </a:lnSpc>
              <a:spcBef>
                <a:spcPts val="1145"/>
              </a:spcBef>
              <a:buAutoNum type="alphaLcParenR"/>
              <a:tabLst>
                <a:tab pos="528320" algn="l"/>
              </a:tabLst>
            </a:pP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2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Minister-</a:t>
            </a:r>
            <a:r>
              <a:rPr sz="3600" b="1" spc="-20" dirty="0">
                <a:solidFill>
                  <a:srgbClr val="001F5F"/>
                </a:solidFill>
                <a:latin typeface="Calibri"/>
                <a:cs typeface="Calibri"/>
              </a:rPr>
              <a:t>In-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charge</a:t>
            </a:r>
            <a:r>
              <a:rPr sz="3600" b="1" spc="2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600" b="1" spc="2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2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600" b="1" spc="3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Affairs</a:t>
            </a:r>
            <a:r>
              <a:rPr sz="3600" b="1" spc="2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600" b="1" spc="2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Government</a:t>
            </a:r>
            <a:r>
              <a:rPr sz="3600" b="1" spc="-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6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Chairman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6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-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council, 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endParaRPr sz="3600">
              <a:latin typeface="Calibri"/>
              <a:cs typeface="Calibri"/>
            </a:endParaRPr>
          </a:p>
          <a:p>
            <a:pPr marL="12700" marR="5715" indent="506095" algn="just">
              <a:lnSpc>
                <a:spcPct val="70100"/>
              </a:lnSpc>
              <a:spcBef>
                <a:spcPts val="1005"/>
              </a:spcBef>
              <a:buAutoNum type="alphaLcParenR"/>
              <a:tabLst>
                <a:tab pos="518795" algn="l"/>
              </a:tabLst>
            </a:pP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6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member</a:t>
            </a:r>
            <a:r>
              <a:rPr sz="36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6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other</a:t>
            </a:r>
            <a:r>
              <a:rPr sz="36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600" b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6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25" dirty="0">
                <a:solidFill>
                  <a:srgbClr val="001F5F"/>
                </a:solidFill>
                <a:latin typeface="Calibri"/>
                <a:cs typeface="Calibri"/>
              </a:rPr>
              <a:t>non-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600" b="1" spc="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members representing</a:t>
            </a:r>
            <a:r>
              <a:rPr sz="36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6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interests</a:t>
            </a:r>
            <a:r>
              <a:rPr sz="36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6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3600" b="1" spc="-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6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prescribed.</a:t>
            </a:r>
            <a:endParaRPr sz="3600">
              <a:latin typeface="Calibri"/>
              <a:cs typeface="Calibri"/>
            </a:endParaRPr>
          </a:p>
          <a:p>
            <a:pPr marL="12700" marR="5080" indent="103505" algn="just">
              <a:lnSpc>
                <a:spcPct val="70000"/>
              </a:lnSpc>
              <a:spcBef>
                <a:spcPts val="994"/>
              </a:spcBef>
            </a:pP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600" b="1" spc="5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600" b="1" spc="5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600" b="1" spc="5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600" b="1" spc="5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meet</a:t>
            </a:r>
            <a:r>
              <a:rPr sz="3600" b="1" spc="5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600" b="1" spc="5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600" b="1" spc="5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when</a:t>
            </a:r>
            <a:r>
              <a:rPr sz="3600" b="1" spc="5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necessary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36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36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least</a:t>
            </a:r>
            <a:r>
              <a:rPr sz="36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once</a:t>
            </a:r>
            <a:r>
              <a:rPr sz="36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6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6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600" b="1" spc="-10" dirty="0">
                <a:solidFill>
                  <a:srgbClr val="001F5F"/>
                </a:solidFill>
                <a:latin typeface="Calibri"/>
                <a:cs typeface="Calibri"/>
              </a:rPr>
              <a:t>year.</a:t>
            </a:r>
            <a:endParaRPr sz="3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34288" y="245745"/>
            <a:ext cx="1085596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spc="-409" dirty="0">
                <a:solidFill>
                  <a:srgbClr val="C00000"/>
                </a:solidFill>
              </a:rPr>
              <a:t>STATE</a:t>
            </a:r>
            <a:r>
              <a:rPr sz="4400" spc="-95" dirty="0">
                <a:solidFill>
                  <a:srgbClr val="C00000"/>
                </a:solidFill>
              </a:rPr>
              <a:t> </a:t>
            </a:r>
            <a:r>
              <a:rPr sz="4400" spc="-170" dirty="0">
                <a:solidFill>
                  <a:srgbClr val="C00000"/>
                </a:solidFill>
              </a:rPr>
              <a:t>CONSUMER</a:t>
            </a:r>
            <a:r>
              <a:rPr sz="4400" spc="-100" dirty="0">
                <a:solidFill>
                  <a:srgbClr val="C00000"/>
                </a:solidFill>
              </a:rPr>
              <a:t> </a:t>
            </a:r>
            <a:r>
              <a:rPr sz="4400" spc="-330" dirty="0">
                <a:solidFill>
                  <a:srgbClr val="C00000"/>
                </a:solidFill>
              </a:rPr>
              <a:t>PROTECTION</a:t>
            </a:r>
            <a:r>
              <a:rPr sz="4400" spc="-90" dirty="0">
                <a:solidFill>
                  <a:srgbClr val="C00000"/>
                </a:solidFill>
              </a:rPr>
              <a:t> </a:t>
            </a:r>
            <a:r>
              <a:rPr sz="4400" spc="-150" dirty="0">
                <a:solidFill>
                  <a:srgbClr val="C00000"/>
                </a:solidFill>
              </a:rPr>
              <a:t>COUNCIL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923950" y="1039494"/>
            <a:ext cx="10954385" cy="5163820"/>
          </a:xfrm>
          <a:prstGeom prst="rect">
            <a:avLst/>
          </a:prstGeom>
        </p:spPr>
        <p:txBody>
          <a:bodyPr vert="horz" wrap="square" lIns="0" tIns="102870" rIns="0" bIns="0" rtlCol="0">
            <a:spAutoFit/>
          </a:bodyPr>
          <a:lstStyle/>
          <a:p>
            <a:pPr marL="12700" marR="6985" algn="just">
              <a:lnSpc>
                <a:spcPts val="2980"/>
              </a:lnSpc>
              <a:spcBef>
                <a:spcPts val="810"/>
              </a:spcBef>
            </a:pP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6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100" b="1" spc="6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Government</a:t>
            </a:r>
            <a:r>
              <a:rPr sz="3100" b="1" spc="6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100" b="1" spc="6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established</a:t>
            </a:r>
            <a:r>
              <a:rPr sz="3100" b="1" spc="6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100" b="1" spc="6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100" b="1" spc="6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known</a:t>
            </a:r>
            <a:r>
              <a:rPr sz="3100" b="1" spc="6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100" b="1" spc="6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100" b="1" spc="3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100" b="1" spc="3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3100" b="1" spc="3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Council,</a:t>
            </a:r>
            <a:r>
              <a:rPr sz="3100" b="1" spc="3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called</a:t>
            </a:r>
            <a:r>
              <a:rPr sz="3100" b="1" spc="3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3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100" b="1" spc="3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Council.</a:t>
            </a:r>
            <a:r>
              <a:rPr sz="3100" b="1" spc="3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1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100" b="1" spc="-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consist</a:t>
            </a:r>
            <a:r>
              <a:rPr sz="31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100" b="1" spc="-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following:</a:t>
            </a:r>
            <a:endParaRPr sz="3100">
              <a:latin typeface="Calibri"/>
              <a:cs typeface="Calibri"/>
            </a:endParaRPr>
          </a:p>
          <a:p>
            <a:pPr marL="12700" marR="7620" indent="502284" algn="just">
              <a:lnSpc>
                <a:spcPct val="80000"/>
              </a:lnSpc>
              <a:spcBef>
                <a:spcPts val="1015"/>
              </a:spcBef>
              <a:buAutoNum type="alphaLcParenR"/>
              <a:tabLst>
                <a:tab pos="514984" algn="l"/>
              </a:tabLst>
            </a:pP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7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30" dirty="0">
                <a:solidFill>
                  <a:srgbClr val="001F5F"/>
                </a:solidFill>
                <a:latin typeface="Calibri"/>
                <a:cs typeface="Calibri"/>
              </a:rPr>
              <a:t>Minister-</a:t>
            </a:r>
            <a:r>
              <a:rPr sz="3100" b="1" spc="-20" dirty="0">
                <a:solidFill>
                  <a:srgbClr val="001F5F"/>
                </a:solidFill>
                <a:latin typeface="Calibri"/>
                <a:cs typeface="Calibri"/>
              </a:rPr>
              <a:t>In-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charge</a:t>
            </a:r>
            <a:r>
              <a:rPr sz="3100" b="1" spc="7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100" b="1" spc="7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7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100" b="1" spc="7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Affairs</a:t>
            </a:r>
            <a:r>
              <a:rPr sz="3100" b="1" spc="7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100" b="1" spc="7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7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State Government</a:t>
            </a:r>
            <a:r>
              <a:rPr sz="31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1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1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-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Chairman</a:t>
            </a:r>
            <a:r>
              <a:rPr sz="31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1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council,</a:t>
            </a:r>
            <a:endParaRPr sz="3100">
              <a:latin typeface="Calibri"/>
              <a:cs typeface="Calibri"/>
            </a:endParaRPr>
          </a:p>
          <a:p>
            <a:pPr marL="12700" marR="5080" indent="623570" algn="just">
              <a:lnSpc>
                <a:spcPct val="80000"/>
              </a:lnSpc>
              <a:spcBef>
                <a:spcPts val="1010"/>
              </a:spcBef>
              <a:buAutoNum type="alphaLcParenR"/>
              <a:tabLst>
                <a:tab pos="636270" algn="l"/>
              </a:tabLst>
            </a:pP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1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member</a:t>
            </a:r>
            <a:r>
              <a:rPr sz="31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1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other</a:t>
            </a:r>
            <a:r>
              <a:rPr sz="31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100" b="1" spc="42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100" b="1" spc="43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non-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1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members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representing</a:t>
            </a:r>
            <a:r>
              <a:rPr sz="3100" b="1" spc="7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100" b="1" spc="7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interests</a:t>
            </a:r>
            <a:r>
              <a:rPr sz="31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1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3100" b="1" spc="6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100" b="1" spc="7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prescribed</a:t>
            </a:r>
            <a:r>
              <a:rPr sz="3100" b="1" spc="7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100" b="1" spc="7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7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State Government,</a:t>
            </a:r>
            <a:r>
              <a:rPr sz="31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2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endParaRPr sz="3100">
              <a:latin typeface="Calibri"/>
              <a:cs typeface="Calibri"/>
            </a:endParaRPr>
          </a:p>
          <a:p>
            <a:pPr marL="12700" marR="5715" indent="488315" algn="just">
              <a:lnSpc>
                <a:spcPct val="80000"/>
              </a:lnSpc>
              <a:spcBef>
                <a:spcPts val="1000"/>
              </a:spcBef>
              <a:buAutoNum type="alphaLcParenR"/>
              <a:tabLst>
                <a:tab pos="501015" algn="l"/>
              </a:tabLst>
            </a:pP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1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member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other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1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non-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members</a:t>
            </a:r>
            <a:r>
              <a:rPr sz="3100" b="1" spc="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100" b="1" spc="-25" dirty="0">
                <a:solidFill>
                  <a:srgbClr val="001F5F"/>
                </a:solidFill>
                <a:latin typeface="Calibri"/>
                <a:cs typeface="Calibri"/>
              </a:rPr>
              <a:t>not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exceeding</a:t>
            </a:r>
            <a:r>
              <a:rPr sz="31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ten</a:t>
            </a:r>
            <a:r>
              <a:rPr sz="31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1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31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1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nominated</a:t>
            </a:r>
            <a:r>
              <a:rPr sz="31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1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Central</a:t>
            </a:r>
            <a:r>
              <a:rPr sz="31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Government.</a:t>
            </a:r>
            <a:endParaRPr sz="3100">
              <a:latin typeface="Calibri"/>
              <a:cs typeface="Calibri"/>
            </a:endParaRPr>
          </a:p>
          <a:p>
            <a:pPr marL="12700" marR="5080" indent="88265" algn="just">
              <a:lnSpc>
                <a:spcPts val="2980"/>
              </a:lnSpc>
              <a:spcBef>
                <a:spcPts val="965"/>
              </a:spcBef>
            </a:pP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100" b="1" spc="2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100" b="1" spc="2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100" b="1" spc="2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100" b="1" spc="2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meet</a:t>
            </a:r>
            <a:r>
              <a:rPr sz="3100" b="1" spc="2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100" b="1" spc="2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100" b="1" spc="2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when</a:t>
            </a:r>
            <a:r>
              <a:rPr sz="3100" b="1" spc="2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necessary</a:t>
            </a:r>
            <a:r>
              <a:rPr sz="3100" b="1" spc="2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3100" b="1" spc="2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at</a:t>
            </a:r>
            <a:r>
              <a:rPr sz="3100" b="1" spc="2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least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twice</a:t>
            </a:r>
            <a:r>
              <a:rPr sz="3100" b="1" spc="-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1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1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100" b="1" spc="-20" dirty="0">
                <a:solidFill>
                  <a:srgbClr val="001F5F"/>
                </a:solidFill>
                <a:latin typeface="Calibri"/>
                <a:cs typeface="Calibri"/>
              </a:rPr>
              <a:t>year.</a:t>
            </a:r>
            <a:endParaRPr sz="31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81252" y="236042"/>
            <a:ext cx="1056068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spc="-484" dirty="0">
                <a:solidFill>
                  <a:srgbClr val="C00000"/>
                </a:solidFill>
              </a:rPr>
              <a:t>DISTRICT</a:t>
            </a:r>
            <a:r>
              <a:rPr sz="4000" spc="-35" dirty="0">
                <a:solidFill>
                  <a:srgbClr val="C00000"/>
                </a:solidFill>
              </a:rPr>
              <a:t> </a:t>
            </a:r>
            <a:r>
              <a:rPr sz="4000" spc="-145" dirty="0">
                <a:solidFill>
                  <a:srgbClr val="C00000"/>
                </a:solidFill>
              </a:rPr>
              <a:t>CONSUMER</a:t>
            </a:r>
            <a:r>
              <a:rPr sz="4000" spc="-65" dirty="0">
                <a:solidFill>
                  <a:srgbClr val="C00000"/>
                </a:solidFill>
              </a:rPr>
              <a:t> </a:t>
            </a:r>
            <a:r>
              <a:rPr sz="4000" spc="-300" dirty="0">
                <a:solidFill>
                  <a:srgbClr val="C00000"/>
                </a:solidFill>
              </a:rPr>
              <a:t>PROTECTION</a:t>
            </a:r>
            <a:r>
              <a:rPr sz="4000" spc="-20" dirty="0">
                <a:solidFill>
                  <a:srgbClr val="C00000"/>
                </a:solidFill>
              </a:rPr>
              <a:t> </a:t>
            </a:r>
            <a:r>
              <a:rPr sz="4000" spc="-145" dirty="0">
                <a:solidFill>
                  <a:srgbClr val="C00000"/>
                </a:solidFill>
              </a:rPr>
              <a:t>COUNCIL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23950" y="1071448"/>
            <a:ext cx="10955655" cy="4934585"/>
          </a:xfrm>
          <a:prstGeom prst="rect">
            <a:avLst/>
          </a:prstGeom>
        </p:spPr>
        <p:txBody>
          <a:bodyPr vert="horz" wrap="square" lIns="0" tIns="113665" rIns="0" bIns="0" rtlCol="0">
            <a:spAutoFit/>
          </a:bodyPr>
          <a:lstStyle/>
          <a:p>
            <a:pPr marL="12700" marR="5080" algn="just">
              <a:lnSpc>
                <a:spcPct val="80000"/>
              </a:lnSpc>
              <a:spcBef>
                <a:spcPts val="895"/>
              </a:spcBef>
            </a:pP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3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Government</a:t>
            </a:r>
            <a:r>
              <a:rPr sz="33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30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established</a:t>
            </a:r>
            <a:r>
              <a:rPr sz="33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30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30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known</a:t>
            </a:r>
            <a:r>
              <a:rPr sz="330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30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District</a:t>
            </a:r>
            <a:r>
              <a:rPr sz="3300" b="1" spc="4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300" b="1" spc="48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3300" b="1" spc="4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300" b="1" spc="4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300" b="1" spc="4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every</a:t>
            </a:r>
            <a:r>
              <a:rPr sz="3300" b="1" spc="4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district,</a:t>
            </a:r>
            <a:r>
              <a:rPr sz="3300" b="1" spc="4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called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3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District</a:t>
            </a:r>
            <a:r>
              <a:rPr sz="3300" b="1" spc="3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Council.</a:t>
            </a:r>
            <a:r>
              <a:rPr sz="3300" b="1" spc="3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3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District</a:t>
            </a:r>
            <a:r>
              <a:rPr sz="3300" b="1" spc="3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300" b="1" spc="4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consist</a:t>
            </a:r>
            <a:r>
              <a:rPr sz="3300" b="1" spc="3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300" b="1" spc="4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following:</a:t>
            </a:r>
            <a:endParaRPr sz="3300">
              <a:latin typeface="Calibri"/>
              <a:cs typeface="Calibri"/>
            </a:endParaRPr>
          </a:p>
          <a:p>
            <a:pPr marL="12700" marR="7620" indent="497205" algn="just">
              <a:lnSpc>
                <a:spcPts val="3170"/>
              </a:lnSpc>
              <a:spcBef>
                <a:spcPts val="970"/>
              </a:spcBef>
              <a:buAutoNum type="alphaLcParenR"/>
              <a:tabLst>
                <a:tab pos="509905" algn="l"/>
              </a:tabLst>
            </a:pP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Collector</a:t>
            </a:r>
            <a:r>
              <a:rPr sz="3300" b="1" spc="4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300" b="1" spc="4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459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District</a:t>
            </a:r>
            <a:r>
              <a:rPr sz="33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300" b="1" spc="4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300" b="1" spc="459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Chairman</a:t>
            </a:r>
            <a:r>
              <a:rPr sz="3300" b="1" spc="4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300" b="1" spc="4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council,</a:t>
            </a:r>
            <a:endParaRPr sz="3300">
              <a:latin typeface="Calibri"/>
              <a:cs typeface="Calibri"/>
            </a:endParaRPr>
          </a:p>
          <a:p>
            <a:pPr marL="12700" marR="5080" indent="576580" algn="just">
              <a:lnSpc>
                <a:spcPts val="3170"/>
              </a:lnSpc>
              <a:spcBef>
                <a:spcPts val="1000"/>
              </a:spcBef>
              <a:buAutoNum type="alphaLcParenR"/>
              <a:tabLst>
                <a:tab pos="589280" algn="l"/>
              </a:tabLst>
            </a:pP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3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member</a:t>
            </a:r>
            <a:r>
              <a:rPr sz="33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300" b="1" spc="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other</a:t>
            </a:r>
            <a:r>
              <a:rPr sz="33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300" b="1" spc="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3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spc="-20" dirty="0">
                <a:solidFill>
                  <a:srgbClr val="001F5F"/>
                </a:solidFill>
                <a:latin typeface="Calibri"/>
                <a:cs typeface="Calibri"/>
              </a:rPr>
              <a:t>non-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official</a:t>
            </a:r>
            <a:r>
              <a:rPr sz="3300" b="1" spc="9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members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representing</a:t>
            </a:r>
            <a:r>
              <a:rPr sz="3300" b="1" spc="1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3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interests</a:t>
            </a:r>
            <a:r>
              <a:rPr sz="3300" b="1" spc="1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3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may</a:t>
            </a:r>
            <a:r>
              <a:rPr sz="3300" b="1" spc="1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be</a:t>
            </a:r>
            <a:r>
              <a:rPr sz="33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prescribed</a:t>
            </a:r>
            <a:r>
              <a:rPr sz="3300" b="1" spc="1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300" b="1" spc="1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1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State Government,</a:t>
            </a:r>
            <a:r>
              <a:rPr sz="3300" b="1" spc="-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endParaRPr sz="3300">
              <a:latin typeface="Calibri"/>
              <a:cs typeface="Calibri"/>
            </a:endParaRPr>
          </a:p>
          <a:p>
            <a:pPr marL="12700" marR="10795" algn="just">
              <a:lnSpc>
                <a:spcPct val="80000"/>
              </a:lnSpc>
              <a:spcBef>
                <a:spcPts val="1025"/>
              </a:spcBef>
            </a:pP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300" b="1" spc="5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3300" b="1" spc="5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Council</a:t>
            </a:r>
            <a:r>
              <a:rPr sz="3300" b="1" spc="5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shall</a:t>
            </a:r>
            <a:r>
              <a:rPr sz="3300" b="1" spc="5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meet</a:t>
            </a:r>
            <a:r>
              <a:rPr sz="3300" b="1" spc="5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300" b="1" spc="5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300" b="1" spc="5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when</a:t>
            </a:r>
            <a:r>
              <a:rPr sz="3300" b="1" spc="5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necessary</a:t>
            </a:r>
            <a:r>
              <a:rPr sz="3300" b="1" spc="5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but</a:t>
            </a:r>
            <a:r>
              <a:rPr sz="3300" b="1" spc="5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25" dirty="0">
                <a:solidFill>
                  <a:srgbClr val="001F5F"/>
                </a:solidFill>
                <a:latin typeface="Calibri"/>
                <a:cs typeface="Calibri"/>
              </a:rPr>
              <a:t>at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least</a:t>
            </a:r>
            <a:r>
              <a:rPr sz="33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twice</a:t>
            </a:r>
            <a:r>
              <a:rPr sz="33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3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3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300" b="1" spc="-10" dirty="0">
                <a:solidFill>
                  <a:srgbClr val="001F5F"/>
                </a:solidFill>
                <a:latin typeface="Calibri"/>
                <a:cs typeface="Calibri"/>
              </a:rPr>
              <a:t>year.</a:t>
            </a:r>
            <a:endParaRPr sz="33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20318" y="108331"/>
            <a:ext cx="1118997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dirty="0">
                <a:solidFill>
                  <a:srgbClr val="000000"/>
                </a:solidFill>
                <a:latin typeface="Arial"/>
                <a:cs typeface="Arial"/>
              </a:rPr>
              <a:t>CENTRAL</a:t>
            </a:r>
            <a:r>
              <a:rPr sz="3200" spc="-110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00"/>
                </a:solidFill>
                <a:latin typeface="Arial"/>
                <a:cs typeface="Arial"/>
              </a:rPr>
              <a:t>CONSUMER</a:t>
            </a:r>
            <a:r>
              <a:rPr sz="3200" spc="-4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00"/>
                </a:solidFill>
                <a:latin typeface="Arial"/>
                <a:cs typeface="Arial"/>
              </a:rPr>
              <a:t>PROTECTION</a:t>
            </a:r>
            <a:r>
              <a:rPr sz="3200" spc="-16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000000"/>
                </a:solidFill>
                <a:latin typeface="Arial"/>
                <a:cs typeface="Arial"/>
              </a:rPr>
              <a:t>AUTHORITY</a:t>
            </a:r>
            <a:r>
              <a:rPr sz="3200" spc="-10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3200" spc="-10" dirty="0">
                <a:solidFill>
                  <a:srgbClr val="000000"/>
                </a:solidFill>
                <a:latin typeface="Arial"/>
                <a:cs typeface="Arial"/>
              </a:rPr>
              <a:t>(CCPA)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51433" y="625895"/>
            <a:ext cx="11208385" cy="54864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20000"/>
              </a:lnSpc>
              <a:spcBef>
                <a:spcPts val="100"/>
              </a:spcBef>
            </a:pP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One</a:t>
            </a:r>
            <a:r>
              <a:rPr sz="26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2600" b="1" spc="3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6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most</a:t>
            </a:r>
            <a:r>
              <a:rPr sz="2600" b="1" spc="3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significant</a:t>
            </a:r>
            <a:r>
              <a:rPr sz="2600" b="1" spc="3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additions</a:t>
            </a:r>
            <a:r>
              <a:rPr sz="2600" b="1" spc="3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2600" b="1" spc="3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600" b="1" spc="3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2019</a:t>
            </a:r>
            <a:r>
              <a:rPr sz="2600" b="1" spc="40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Act</a:t>
            </a:r>
            <a:r>
              <a:rPr sz="2600" b="1" spc="3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is</a:t>
            </a:r>
            <a:r>
              <a:rPr sz="2600" b="1" spc="3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to</a:t>
            </a:r>
            <a:r>
              <a:rPr sz="26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C00000"/>
                </a:solidFill>
                <a:latin typeface="Arial"/>
                <a:cs typeface="Arial"/>
              </a:rPr>
              <a:t>establish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Central</a:t>
            </a:r>
            <a:r>
              <a:rPr sz="2600" b="1" spc="13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2600" b="1" spc="13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Protection</a:t>
            </a:r>
            <a:r>
              <a:rPr sz="2600" b="1" spc="13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Authority</a:t>
            </a:r>
            <a:r>
              <a:rPr sz="2600" b="1" spc="12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(CCPA)</a:t>
            </a:r>
            <a:r>
              <a:rPr sz="2600" b="1" spc="125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with</a:t>
            </a:r>
            <a:r>
              <a:rPr sz="2600" b="1" spc="13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600" b="1" spc="140" dirty="0">
                <a:solidFill>
                  <a:srgbClr val="C00000"/>
                </a:solidFill>
                <a:latin typeface="Arial"/>
                <a:cs typeface="Arial"/>
              </a:rPr>
              <a:t>  </a:t>
            </a:r>
            <a:r>
              <a:rPr sz="2600" b="1" spc="-10" dirty="0">
                <a:solidFill>
                  <a:srgbClr val="C00000"/>
                </a:solidFill>
                <a:latin typeface="Arial"/>
                <a:cs typeface="Arial"/>
              </a:rPr>
              <a:t>following features;</a:t>
            </a:r>
            <a:endParaRPr sz="2600">
              <a:latin typeface="Arial"/>
              <a:cs typeface="Arial"/>
            </a:endParaRPr>
          </a:p>
          <a:p>
            <a:pPr marL="469900" marR="6350" indent="-457200" algn="just">
              <a:lnSpc>
                <a:spcPct val="120000"/>
              </a:lnSpc>
              <a:spcBef>
                <a:spcPts val="605"/>
              </a:spcBef>
              <a:buFont typeface="Wingdings"/>
              <a:buChar char=""/>
              <a:tabLst>
                <a:tab pos="469900" algn="l"/>
              </a:tabLst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600" b="1" spc="4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2600" b="1" spc="48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Authority</a:t>
            </a:r>
            <a:r>
              <a:rPr sz="2600" b="1" spc="5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600" b="1" spc="5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consist</a:t>
            </a:r>
            <a:r>
              <a:rPr sz="2600" b="1" spc="48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600" b="1" spc="4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600" b="1" spc="5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Chief</a:t>
            </a:r>
            <a:r>
              <a:rPr sz="2600" b="1" spc="48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Commissioner</a:t>
            </a:r>
            <a:r>
              <a:rPr sz="2600" b="1" spc="4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other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Commissioners</a:t>
            </a:r>
            <a:r>
              <a:rPr sz="2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6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600" b="1" spc="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prescribed,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appointed</a:t>
            </a:r>
            <a:r>
              <a:rPr sz="2600" b="1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26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001F5F"/>
                </a:solidFill>
                <a:latin typeface="Arial"/>
                <a:cs typeface="Arial"/>
              </a:rPr>
              <a:t>Government.</a:t>
            </a:r>
            <a:endParaRPr sz="2600">
              <a:latin typeface="Arial"/>
              <a:cs typeface="Arial"/>
            </a:endParaRPr>
          </a:p>
          <a:p>
            <a:pPr marL="469900" marR="5715" indent="-457200" algn="just">
              <a:lnSpc>
                <a:spcPct val="120000"/>
              </a:lnSpc>
              <a:spcBef>
                <a:spcPts val="600"/>
              </a:spcBef>
              <a:buFont typeface="Wingdings"/>
              <a:buChar char=""/>
              <a:tabLst>
                <a:tab pos="469900" algn="l"/>
              </a:tabLst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6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2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Authority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6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26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6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Investigation</a:t>
            </a:r>
            <a:r>
              <a:rPr sz="2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Wing</a:t>
            </a:r>
            <a:r>
              <a:rPr sz="26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headed</a:t>
            </a:r>
            <a:r>
              <a:rPr sz="26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6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50" dirty="0">
                <a:solidFill>
                  <a:srgbClr val="001F5F"/>
                </a:solidFill>
                <a:latin typeface="Arial"/>
                <a:cs typeface="Arial"/>
              </a:rPr>
              <a:t>a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Director</a:t>
            </a:r>
            <a:r>
              <a:rPr sz="2600" b="1" spc="46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General</a:t>
            </a:r>
            <a:r>
              <a:rPr sz="2600" b="1" spc="47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600" b="1" spc="4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600" b="1" spc="47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purpose</a:t>
            </a:r>
            <a:r>
              <a:rPr sz="2600" b="1" spc="48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600" b="1" spc="47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conducting</a:t>
            </a:r>
            <a:r>
              <a:rPr sz="2600" b="1" spc="4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inquiry</a:t>
            </a:r>
            <a:r>
              <a:rPr sz="2600" b="1" spc="47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600" b="1" spc="-25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investigation</a:t>
            </a:r>
            <a:r>
              <a:rPr sz="26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under</a:t>
            </a:r>
            <a:r>
              <a:rPr sz="26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this</a:t>
            </a:r>
            <a:r>
              <a:rPr sz="2600" b="1" spc="-1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20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2600">
              <a:latin typeface="Arial"/>
              <a:cs typeface="Arial"/>
            </a:endParaRPr>
          </a:p>
          <a:p>
            <a:pPr marL="469900" marR="5080" indent="-457200" algn="just">
              <a:lnSpc>
                <a:spcPct val="120000"/>
              </a:lnSpc>
              <a:spcBef>
                <a:spcPts val="600"/>
              </a:spcBef>
              <a:buFont typeface="Wingdings"/>
              <a:buChar char=""/>
              <a:tabLst>
                <a:tab pos="469900" algn="l"/>
              </a:tabLst>
            </a:pP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2600" b="1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600" b="1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regulate,</a:t>
            </a:r>
            <a:r>
              <a:rPr sz="2600" b="1" spc="3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protect</a:t>
            </a:r>
            <a:r>
              <a:rPr sz="2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60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enforce</a:t>
            </a:r>
            <a:r>
              <a:rPr sz="2600" b="1" spc="3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600" b="1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interest</a:t>
            </a:r>
            <a:r>
              <a:rPr sz="2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600" b="1" spc="3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consumers</a:t>
            </a:r>
            <a:r>
              <a:rPr sz="26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matters</a:t>
            </a:r>
            <a:r>
              <a:rPr sz="26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related</a:t>
            </a:r>
            <a:r>
              <a:rPr sz="26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6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unfair</a:t>
            </a:r>
            <a:r>
              <a:rPr sz="26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001F5F"/>
                </a:solidFill>
                <a:latin typeface="Arial"/>
                <a:cs typeface="Arial"/>
              </a:rPr>
              <a:t>trade</a:t>
            </a:r>
            <a:r>
              <a:rPr sz="2600" b="1" spc="-10" dirty="0">
                <a:solidFill>
                  <a:srgbClr val="001F5F"/>
                </a:solidFill>
                <a:latin typeface="Arial"/>
                <a:cs typeface="Arial"/>
              </a:rPr>
              <a:t> practices.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71397" y="23317"/>
            <a:ext cx="10343515" cy="5746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dirty="0">
                <a:solidFill>
                  <a:srgbClr val="000000"/>
                </a:solidFill>
                <a:latin typeface="Calibri"/>
                <a:cs typeface="Calibri"/>
              </a:rPr>
              <a:t>CENTRAL</a:t>
            </a:r>
            <a:r>
              <a:rPr sz="3600" spc="-9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600" dirty="0">
                <a:solidFill>
                  <a:srgbClr val="000000"/>
                </a:solidFill>
                <a:latin typeface="Calibri"/>
                <a:cs typeface="Calibri"/>
              </a:rPr>
              <a:t>CONSUMER</a:t>
            </a:r>
            <a:r>
              <a:rPr sz="3600" spc="-114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0000"/>
                </a:solidFill>
                <a:latin typeface="Calibri"/>
                <a:cs typeface="Calibri"/>
              </a:rPr>
              <a:t>PROTECTION</a:t>
            </a:r>
            <a:r>
              <a:rPr sz="3600" spc="-8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0000"/>
                </a:solidFill>
                <a:latin typeface="Calibri"/>
                <a:cs typeface="Calibri"/>
              </a:rPr>
              <a:t>AUTHORITY</a:t>
            </a:r>
            <a:r>
              <a:rPr sz="3600" spc="-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3600" spc="-10" dirty="0">
                <a:solidFill>
                  <a:srgbClr val="000000"/>
                </a:solidFill>
                <a:latin typeface="Calibri"/>
                <a:cs typeface="Calibri"/>
              </a:rPr>
              <a:t>(CCPA)</a:t>
            </a:r>
            <a:endParaRPr sz="3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741426"/>
            <a:ext cx="11052810" cy="54521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8890" indent="-2540" algn="just">
              <a:lnSpc>
                <a:spcPct val="100000"/>
              </a:lnSpc>
              <a:spcBef>
                <a:spcPts val="100"/>
              </a:spcBef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The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sz="24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provided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with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vast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powers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inquire,</a:t>
            </a:r>
            <a:r>
              <a:rPr sz="24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investigate</a:t>
            </a:r>
            <a:r>
              <a:rPr sz="24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take</a:t>
            </a:r>
            <a:r>
              <a:rPr sz="2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sz="2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violations</a:t>
            </a:r>
            <a:r>
              <a:rPr sz="24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sz="24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2400">
              <a:latin typeface="Arial"/>
              <a:cs typeface="Arial"/>
            </a:endParaRPr>
          </a:p>
          <a:p>
            <a:pPr marL="12700" marR="6350" indent="-1905" algn="just">
              <a:lnSpc>
                <a:spcPct val="100000"/>
              </a:lnSpc>
              <a:spcBef>
                <a:spcPts val="600"/>
              </a:spcBef>
              <a:buSzPct val="95833"/>
              <a:buFont typeface="Wingdings"/>
              <a:buChar char=""/>
              <a:tabLst>
                <a:tab pos="283845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Another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significant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power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24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sz="2400" b="1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showered</a:t>
            </a:r>
            <a:r>
              <a:rPr sz="2400" b="1" spc="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with,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2400" b="1" spc="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power</a:t>
            </a:r>
            <a:r>
              <a:rPr sz="2400" b="1" spc="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  take</a:t>
            </a:r>
            <a:r>
              <a:rPr sz="2400" b="1" spc="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impose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penalty  against</a:t>
            </a:r>
            <a:r>
              <a:rPr sz="24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false advertisement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well</a:t>
            </a:r>
            <a:r>
              <a:rPr sz="24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endorser</a:t>
            </a:r>
            <a:r>
              <a:rPr sz="24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sz="24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advertisement.</a:t>
            </a:r>
            <a:endParaRPr sz="2400">
              <a:latin typeface="Arial"/>
              <a:cs typeface="Arial"/>
            </a:endParaRPr>
          </a:p>
          <a:p>
            <a:pPr marL="12700" marR="5080" indent="-2540" algn="just">
              <a:lnSpc>
                <a:spcPct val="100000"/>
              </a:lnSpc>
              <a:spcBef>
                <a:spcPts val="600"/>
              </a:spcBef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It</a:t>
            </a:r>
            <a:r>
              <a:rPr sz="2400" b="1" spc="4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means</a:t>
            </a:r>
            <a:r>
              <a:rPr sz="2400" b="1" spc="4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4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2400" b="1" spc="3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can</a:t>
            </a:r>
            <a:r>
              <a:rPr sz="2400" b="1" spc="4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now</a:t>
            </a:r>
            <a:r>
              <a:rPr sz="2400" b="1" spc="4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initiate</a:t>
            </a:r>
            <a:r>
              <a:rPr sz="2400" b="1" spc="4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action</a:t>
            </a:r>
            <a:r>
              <a:rPr sz="2400" b="1" spc="4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against</a:t>
            </a:r>
            <a:r>
              <a:rPr sz="2400" b="1" spc="45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400" b="1" spc="4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celebrities</a:t>
            </a:r>
            <a:r>
              <a:rPr sz="2400" b="1" spc="4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who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endorsed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sz="2400" b="1" spc="5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5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false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advertisement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provided</a:t>
            </a:r>
            <a:r>
              <a:rPr sz="2400" b="1" spc="5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such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celebrities</a:t>
            </a:r>
            <a:r>
              <a:rPr sz="24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failed</a:t>
            </a:r>
            <a:r>
              <a:rPr sz="24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carry</a:t>
            </a:r>
            <a:r>
              <a:rPr sz="24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out</a:t>
            </a:r>
            <a:r>
              <a:rPr sz="2400" b="1" spc="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sz="24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24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diligence</a:t>
            </a:r>
            <a:r>
              <a:rPr sz="24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before</a:t>
            </a:r>
            <a:r>
              <a:rPr sz="24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participating</a:t>
            </a:r>
            <a:r>
              <a:rPr sz="24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24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0" dirty="0">
                <a:solidFill>
                  <a:srgbClr val="001F5F"/>
                </a:solidFill>
                <a:latin typeface="Arial"/>
                <a:cs typeface="Arial"/>
              </a:rPr>
              <a:t>such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advertisements.</a:t>
            </a:r>
            <a:endParaRPr sz="2400">
              <a:latin typeface="Arial"/>
              <a:cs typeface="Arial"/>
            </a:endParaRPr>
          </a:p>
          <a:p>
            <a:pPr marL="12700" marR="5715" indent="-2540" algn="just">
              <a:lnSpc>
                <a:spcPct val="100000"/>
              </a:lnSpc>
              <a:spcBef>
                <a:spcPts val="605"/>
              </a:spcBef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The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CCPA</a:t>
            </a:r>
            <a:r>
              <a:rPr sz="2400" b="1" spc="1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2400" b="1" spc="2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impose</a:t>
            </a:r>
            <a:r>
              <a:rPr sz="24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penalty</a:t>
            </a:r>
            <a:r>
              <a:rPr sz="2400" b="1" spc="2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4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up</a:t>
            </a:r>
            <a:r>
              <a:rPr sz="2400" b="1" spc="22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Rs.10</a:t>
            </a:r>
            <a:r>
              <a:rPr sz="2400" b="1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Lakhs</a:t>
            </a:r>
            <a:r>
              <a:rPr sz="2400" b="1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4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first</a:t>
            </a:r>
            <a:r>
              <a:rPr sz="24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violation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400" b="1" spc="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up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Rs.50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Lakhs</a:t>
            </a:r>
            <a:r>
              <a:rPr sz="24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every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subsequent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violation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2400" b="1" spc="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4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manufacturer</a:t>
            </a:r>
            <a:r>
              <a:rPr sz="2400" b="1" spc="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endorser,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4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false</a:t>
            </a:r>
            <a:r>
              <a:rPr sz="24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sz="24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advertisement.</a:t>
            </a:r>
            <a:endParaRPr sz="2400">
              <a:latin typeface="Arial"/>
              <a:cs typeface="Arial"/>
            </a:endParaRPr>
          </a:p>
          <a:p>
            <a:pPr marL="12700" marR="6350" indent="-2540" algn="just">
              <a:lnSpc>
                <a:spcPct val="100000"/>
              </a:lnSpc>
              <a:spcBef>
                <a:spcPts val="605"/>
              </a:spcBef>
              <a:buSzPct val="95833"/>
              <a:buFont typeface="Wingdings"/>
              <a:buChar char=""/>
              <a:tabLst>
                <a:tab pos="283210" algn="l"/>
              </a:tabLst>
            </a:pP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	In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addition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this,</a:t>
            </a:r>
            <a:r>
              <a:rPr sz="2400" b="1" spc="2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sz="24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manufacturer</a:t>
            </a:r>
            <a:r>
              <a:rPr sz="2400" b="1" spc="25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24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endorser</a:t>
            </a:r>
            <a:r>
              <a:rPr sz="24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2400" b="1" spc="2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400" b="1" spc="2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sentenced</a:t>
            </a:r>
            <a:r>
              <a:rPr sz="2400" b="1" spc="2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imprisonment</a:t>
            </a:r>
            <a:r>
              <a:rPr sz="24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upto</a:t>
            </a:r>
            <a:r>
              <a:rPr sz="24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001F5F"/>
                </a:solidFill>
                <a:latin typeface="Arial"/>
                <a:cs typeface="Arial"/>
              </a:rPr>
              <a:t>two</a:t>
            </a:r>
            <a:r>
              <a:rPr sz="24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001F5F"/>
                </a:solidFill>
                <a:latin typeface="Arial"/>
                <a:cs typeface="Arial"/>
              </a:rPr>
              <a:t>years.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06955" y="116789"/>
            <a:ext cx="9309100" cy="1123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900" dirty="0"/>
              <a:t>WHO</a:t>
            </a:r>
            <a:r>
              <a:rPr sz="4900" spc="-135" dirty="0"/>
              <a:t> </a:t>
            </a:r>
            <a:r>
              <a:rPr sz="4900" dirty="0"/>
              <a:t>CAN</a:t>
            </a:r>
            <a:r>
              <a:rPr sz="4900" spc="-120" dirty="0"/>
              <a:t> </a:t>
            </a:r>
            <a:r>
              <a:rPr sz="4900" spc="-615" dirty="0"/>
              <a:t>FILE</a:t>
            </a:r>
            <a:r>
              <a:rPr sz="4900" spc="-75" dirty="0"/>
              <a:t> </a:t>
            </a:r>
            <a:r>
              <a:rPr sz="4900" spc="100" dirty="0"/>
              <a:t>A</a:t>
            </a:r>
            <a:r>
              <a:rPr sz="4900" spc="-105" dirty="0"/>
              <a:t> </a:t>
            </a:r>
            <a:r>
              <a:rPr sz="4900" spc="-235" dirty="0"/>
              <a:t>COMPLAINT</a:t>
            </a:r>
            <a:r>
              <a:rPr sz="4900" spc="-50" dirty="0"/>
              <a:t> </a:t>
            </a:r>
            <a:r>
              <a:rPr sz="7200" spc="-745" dirty="0"/>
              <a:t>?</a:t>
            </a:r>
            <a:endParaRPr sz="7200"/>
          </a:p>
        </p:txBody>
      </p:sp>
      <p:sp>
        <p:nvSpPr>
          <p:cNvPr id="3" name="object 3"/>
          <p:cNvSpPr txBox="1"/>
          <p:nvPr/>
        </p:nvSpPr>
        <p:spPr>
          <a:xfrm>
            <a:off x="854151" y="1425321"/>
            <a:ext cx="10876280" cy="4177665"/>
          </a:xfrm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5080" indent="-231140" algn="just">
              <a:lnSpc>
                <a:spcPct val="90000"/>
              </a:lnSpc>
              <a:spcBef>
                <a:spcPts val="675"/>
              </a:spcBef>
              <a:buSzPct val="97916"/>
              <a:buFont typeface="Wingdings"/>
              <a:buChar char=""/>
              <a:tabLst>
                <a:tab pos="241300" algn="l"/>
                <a:tab pos="554990" algn="l"/>
              </a:tabLst>
            </a:pP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	A</a:t>
            </a:r>
            <a:r>
              <a:rPr sz="4800" b="1" spc="2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4800" b="1" spc="3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(individually</a:t>
            </a:r>
            <a:r>
              <a:rPr sz="4800" b="1" spc="2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4800" b="1" spc="2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jointly),</a:t>
            </a:r>
            <a:r>
              <a:rPr sz="4800" b="1" spc="3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spc="-25" dirty="0">
                <a:solidFill>
                  <a:srgbClr val="001F5F"/>
                </a:solidFill>
                <a:latin typeface="Calibri"/>
                <a:cs typeface="Calibri"/>
              </a:rPr>
              <a:t>any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voluntary</a:t>
            </a:r>
            <a:r>
              <a:rPr sz="4800" b="1" spc="2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4800" b="1" spc="25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organisation,</a:t>
            </a:r>
            <a:r>
              <a:rPr sz="4800" b="1" spc="25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1F5F"/>
                </a:solidFill>
                <a:latin typeface="Calibri"/>
                <a:cs typeface="Calibri"/>
              </a:rPr>
              <a:t>Central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4800" b="1" spc="-1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State</a:t>
            </a:r>
            <a:r>
              <a:rPr sz="4800" b="1" spc="-1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1F5F"/>
                </a:solidFill>
                <a:latin typeface="Calibri"/>
                <a:cs typeface="Calibri"/>
              </a:rPr>
              <a:t>Governments.</a:t>
            </a:r>
            <a:endParaRPr sz="4800">
              <a:latin typeface="Calibri"/>
              <a:cs typeface="Calibri"/>
            </a:endParaRPr>
          </a:p>
          <a:p>
            <a:pPr marL="241300" marR="5080" indent="-231140" algn="just">
              <a:lnSpc>
                <a:spcPct val="90000"/>
              </a:lnSpc>
              <a:spcBef>
                <a:spcPts val="1005"/>
              </a:spcBef>
              <a:buSzPct val="97916"/>
              <a:buFont typeface="Wingdings"/>
              <a:buChar char=""/>
              <a:tabLst>
                <a:tab pos="241300" algn="l"/>
                <a:tab pos="554355" algn="l"/>
              </a:tabLst>
            </a:pP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	Limitation</a:t>
            </a:r>
            <a:r>
              <a:rPr sz="4800" b="1" spc="1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period</a:t>
            </a:r>
            <a:r>
              <a:rPr sz="48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4800" b="1" spc="1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2</a:t>
            </a:r>
            <a:r>
              <a:rPr sz="4800" b="1" spc="1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years</a:t>
            </a:r>
            <a:r>
              <a:rPr sz="4800" b="1" spc="1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from</a:t>
            </a:r>
            <a:r>
              <a:rPr sz="4800" b="1" spc="1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8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date</a:t>
            </a:r>
            <a:r>
              <a:rPr sz="4800" b="1" spc="89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800" b="1" spc="89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cause</a:t>
            </a:r>
            <a:r>
              <a:rPr sz="4800" b="1" spc="9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800" b="1" spc="9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action</a:t>
            </a:r>
            <a:r>
              <a:rPr sz="4800" b="1" spc="8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i.e.</a:t>
            </a:r>
            <a:r>
              <a:rPr sz="4800" b="1" spc="8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purchase</a:t>
            </a:r>
            <a:r>
              <a:rPr sz="4800" b="1" spc="9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spc="-25" dirty="0">
                <a:solidFill>
                  <a:srgbClr val="001F5F"/>
                </a:solidFill>
                <a:latin typeface="Calibri"/>
                <a:cs typeface="Calibri"/>
              </a:rPr>
              <a:t>of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goods/hiring</a:t>
            </a:r>
            <a:r>
              <a:rPr sz="48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8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800" b="1" spc="-10" dirty="0">
                <a:solidFill>
                  <a:srgbClr val="001F5F"/>
                </a:solidFill>
                <a:latin typeface="Calibri"/>
                <a:cs typeface="Calibri"/>
              </a:rPr>
              <a:t>services.</a:t>
            </a:r>
            <a:endParaRPr sz="4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09925" y="39065"/>
            <a:ext cx="5773420" cy="12458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8000" spc="-575" dirty="0"/>
              <a:t>PROCEDURE</a:t>
            </a:r>
            <a:endParaRPr sz="8000"/>
          </a:p>
        </p:txBody>
      </p:sp>
      <p:sp>
        <p:nvSpPr>
          <p:cNvPr id="3" name="object 3"/>
          <p:cNvSpPr txBox="1"/>
          <p:nvPr/>
        </p:nvSpPr>
        <p:spPr>
          <a:xfrm>
            <a:off x="764540" y="1172972"/>
            <a:ext cx="11045825" cy="473075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460375" marR="5080" indent="-450215" algn="just">
              <a:lnSpc>
                <a:spcPct val="90000"/>
              </a:lnSpc>
              <a:spcBef>
                <a:spcPts val="575"/>
              </a:spcBef>
              <a:buSzPct val="97500"/>
              <a:buFont typeface="Wingdings"/>
              <a:buChar char=""/>
              <a:tabLst>
                <a:tab pos="460375" algn="l"/>
                <a:tab pos="464184" algn="l"/>
              </a:tabLst>
            </a:pPr>
            <a:r>
              <a:rPr sz="4000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4000" b="1" spc="3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simple</a:t>
            </a:r>
            <a:r>
              <a:rPr sz="4000" b="1" spc="3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written</a:t>
            </a:r>
            <a:r>
              <a:rPr sz="4000" b="1" spc="3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complaint</a:t>
            </a:r>
            <a:r>
              <a:rPr sz="4000" b="1" spc="3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4000" b="1" spc="3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duplicate</a:t>
            </a:r>
            <a:r>
              <a:rPr sz="4000" b="1" spc="3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sz="4000" b="1" spc="3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20" dirty="0">
                <a:solidFill>
                  <a:srgbClr val="001F5F"/>
                </a:solidFill>
                <a:latin typeface="Calibri"/>
                <a:cs typeface="Calibri"/>
              </a:rPr>
              <a:t>full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name</a:t>
            </a:r>
            <a:r>
              <a:rPr sz="40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40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address</a:t>
            </a:r>
            <a:r>
              <a:rPr sz="40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0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opposite</a:t>
            </a:r>
            <a:r>
              <a:rPr sz="4000" b="1" spc="10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party</a:t>
            </a:r>
            <a:r>
              <a:rPr sz="4000" b="1" spc="1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narrating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facts</a:t>
            </a:r>
            <a:r>
              <a:rPr sz="4000" b="1" spc="7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000" b="1" spc="7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40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complaint</a:t>
            </a:r>
            <a:r>
              <a:rPr sz="4000" b="1" spc="7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along</a:t>
            </a:r>
            <a:r>
              <a:rPr sz="4000" b="1" spc="7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sz="4000" b="1" spc="7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copies</a:t>
            </a:r>
            <a:r>
              <a:rPr sz="4000" b="1" spc="7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000" b="1" spc="7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supporting</a:t>
            </a:r>
            <a:r>
              <a:rPr sz="4000" b="1" spc="7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documents</a:t>
            </a:r>
            <a:r>
              <a:rPr sz="4000" b="1" spc="76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4000" b="1" spc="7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details</a:t>
            </a:r>
            <a:r>
              <a:rPr sz="4000" b="1" spc="7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000" b="1" spc="7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relief sought.</a:t>
            </a:r>
            <a:endParaRPr sz="4000">
              <a:latin typeface="Calibri"/>
              <a:cs typeface="Calibri"/>
            </a:endParaRPr>
          </a:p>
          <a:p>
            <a:pPr marL="464820" indent="-454025" algn="just">
              <a:lnSpc>
                <a:spcPct val="100000"/>
              </a:lnSpc>
              <a:spcBef>
                <a:spcPts val="515"/>
              </a:spcBef>
              <a:buSzPct val="97500"/>
              <a:buFont typeface="Wingdings"/>
              <a:buChar char=""/>
              <a:tabLst>
                <a:tab pos="464820" algn="l"/>
              </a:tabLst>
            </a:pP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No</a:t>
            </a:r>
            <a:r>
              <a:rPr sz="4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Court</a:t>
            </a:r>
            <a:r>
              <a:rPr sz="4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Fee</a:t>
            </a:r>
            <a:r>
              <a:rPr sz="4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4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charged.</a:t>
            </a:r>
            <a:endParaRPr sz="4000">
              <a:latin typeface="Calibri"/>
              <a:cs typeface="Calibri"/>
            </a:endParaRPr>
          </a:p>
          <a:p>
            <a:pPr marL="460375" marR="5080" indent="-450215" algn="just">
              <a:lnSpc>
                <a:spcPts val="4320"/>
              </a:lnSpc>
              <a:spcBef>
                <a:spcPts val="1075"/>
              </a:spcBef>
              <a:buSzPct val="97500"/>
              <a:buFont typeface="Wingdings"/>
              <a:buChar char=""/>
              <a:tabLst>
                <a:tab pos="460375" algn="l"/>
                <a:tab pos="464184" algn="l"/>
              </a:tabLst>
            </a:pPr>
            <a:r>
              <a:rPr sz="4000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Engaging</a:t>
            </a:r>
            <a:r>
              <a:rPr sz="4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4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Lawyer</a:t>
            </a:r>
            <a:r>
              <a:rPr sz="40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4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4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necessary,</a:t>
            </a:r>
            <a:r>
              <a:rPr sz="40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4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25" dirty="0">
                <a:solidFill>
                  <a:srgbClr val="001F5F"/>
                </a:solidFill>
                <a:latin typeface="Calibri"/>
                <a:cs typeface="Calibri"/>
              </a:rPr>
              <a:t>or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anyone</a:t>
            </a:r>
            <a:r>
              <a:rPr sz="4000" b="1" spc="-1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can</a:t>
            </a:r>
            <a:r>
              <a:rPr sz="4000" b="1" spc="-1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represent</a:t>
            </a:r>
            <a:r>
              <a:rPr sz="4000" b="1" spc="-1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dirty="0">
                <a:solidFill>
                  <a:srgbClr val="001F5F"/>
                </a:solidFill>
                <a:latin typeface="Calibri"/>
                <a:cs typeface="Calibri"/>
              </a:rPr>
              <a:t>his</a:t>
            </a:r>
            <a:r>
              <a:rPr sz="4000" b="1" spc="-1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000" b="1" spc="-10" dirty="0">
                <a:solidFill>
                  <a:srgbClr val="001F5F"/>
                </a:solidFill>
                <a:latin typeface="Calibri"/>
                <a:cs typeface="Calibri"/>
              </a:rPr>
              <a:t>case.</a:t>
            </a:r>
            <a:endParaRPr sz="4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023010" y="-56896"/>
            <a:ext cx="10144760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541020" marR="5080" indent="-528955">
              <a:lnSpc>
                <a:spcPts val="4750"/>
              </a:lnSpc>
              <a:spcBef>
                <a:spcPts val="700"/>
              </a:spcBef>
            </a:pP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CONSUMER</a:t>
            </a:r>
            <a:r>
              <a:rPr sz="440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CAN</a:t>
            </a:r>
            <a:r>
              <a:rPr sz="440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FILL</a:t>
            </a:r>
            <a:r>
              <a:rPr sz="4400" spc="-2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HIS</a:t>
            </a:r>
            <a:r>
              <a:rPr sz="440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COMPLAIN</a:t>
            </a:r>
            <a:r>
              <a:rPr sz="4400" spc="-3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IN</a:t>
            </a:r>
            <a:r>
              <a:rPr sz="4400" spc="-3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spc="-25" dirty="0">
                <a:solidFill>
                  <a:srgbClr val="000000"/>
                </a:solidFill>
                <a:latin typeface="Calibri"/>
                <a:cs typeface="Calibri"/>
              </a:rPr>
              <a:t>THE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FOLLOWING</a:t>
            </a:r>
            <a:r>
              <a:rPr sz="4400" spc="-1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dirty="0">
                <a:solidFill>
                  <a:srgbClr val="000000"/>
                </a:solidFill>
                <a:latin typeface="Calibri"/>
                <a:cs typeface="Calibri"/>
              </a:rPr>
              <a:t>CONSUMER</a:t>
            </a:r>
            <a:r>
              <a:rPr sz="4400" spc="-1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spc="-10" dirty="0">
                <a:solidFill>
                  <a:srgbClr val="000000"/>
                </a:solidFill>
                <a:latin typeface="Calibri"/>
                <a:cs typeface="Calibri"/>
              </a:rPr>
              <a:t>COMMISSION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355600" algn="just">
              <a:lnSpc>
                <a:spcPct val="100000"/>
              </a:lnSpc>
              <a:spcBef>
                <a:spcPts val="100"/>
              </a:spcBef>
              <a:buAutoNum type="arabicParenR"/>
              <a:tabLst>
                <a:tab pos="368300" algn="l"/>
              </a:tabLst>
            </a:pPr>
            <a:r>
              <a:rPr dirty="0">
                <a:solidFill>
                  <a:srgbClr val="C00000"/>
                </a:solidFill>
              </a:rPr>
              <a:t>District</a:t>
            </a:r>
            <a:r>
              <a:rPr spc="56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580" dirty="0">
                <a:solidFill>
                  <a:srgbClr val="C00000"/>
                </a:solidFill>
              </a:rPr>
              <a:t> </a:t>
            </a:r>
            <a:r>
              <a:rPr dirty="0"/>
              <a:t>A</a:t>
            </a:r>
            <a:r>
              <a:rPr spc="480" dirty="0"/>
              <a:t> </a:t>
            </a:r>
            <a:r>
              <a:rPr dirty="0"/>
              <a:t>District</a:t>
            </a:r>
            <a:r>
              <a:rPr spc="580" dirty="0"/>
              <a:t> </a:t>
            </a:r>
            <a:r>
              <a:rPr dirty="0"/>
              <a:t>Commission</a:t>
            </a:r>
            <a:r>
              <a:rPr spc="565" dirty="0"/>
              <a:t> </a:t>
            </a:r>
            <a:r>
              <a:rPr dirty="0"/>
              <a:t>established</a:t>
            </a:r>
            <a:r>
              <a:rPr spc="555" dirty="0"/>
              <a:t> </a:t>
            </a:r>
            <a:r>
              <a:rPr dirty="0"/>
              <a:t>by</a:t>
            </a:r>
            <a:r>
              <a:rPr spc="550" dirty="0"/>
              <a:t> </a:t>
            </a:r>
            <a:r>
              <a:rPr dirty="0"/>
              <a:t>the</a:t>
            </a:r>
            <a:r>
              <a:rPr spc="575" dirty="0"/>
              <a:t> </a:t>
            </a:r>
            <a:r>
              <a:rPr spc="-10" dirty="0"/>
              <a:t>State </a:t>
            </a:r>
            <a:r>
              <a:rPr dirty="0"/>
              <a:t>Government</a:t>
            </a:r>
            <a:r>
              <a:rPr spc="100" dirty="0"/>
              <a:t>  </a:t>
            </a:r>
            <a:r>
              <a:rPr dirty="0"/>
              <a:t>in</a:t>
            </a:r>
            <a:r>
              <a:rPr spc="105" dirty="0"/>
              <a:t>  </a:t>
            </a:r>
            <a:r>
              <a:rPr dirty="0"/>
              <a:t>each</a:t>
            </a:r>
            <a:r>
              <a:rPr spc="105" dirty="0"/>
              <a:t>  </a:t>
            </a:r>
            <a:r>
              <a:rPr dirty="0"/>
              <a:t>district</a:t>
            </a:r>
            <a:r>
              <a:rPr spc="105" dirty="0"/>
              <a:t>  </a:t>
            </a:r>
            <a:r>
              <a:rPr dirty="0"/>
              <a:t>of</a:t>
            </a:r>
            <a:r>
              <a:rPr spc="100" dirty="0"/>
              <a:t>  </a:t>
            </a:r>
            <a:r>
              <a:rPr dirty="0"/>
              <a:t>the</a:t>
            </a:r>
            <a:r>
              <a:rPr spc="110" dirty="0"/>
              <a:t>  </a:t>
            </a:r>
            <a:r>
              <a:rPr dirty="0"/>
              <a:t>State</a:t>
            </a:r>
            <a:r>
              <a:rPr spc="105" dirty="0"/>
              <a:t>  </a:t>
            </a:r>
            <a:r>
              <a:rPr dirty="0"/>
              <a:t>by</a:t>
            </a:r>
            <a:r>
              <a:rPr spc="95" dirty="0"/>
              <a:t>  </a:t>
            </a:r>
            <a:r>
              <a:rPr dirty="0"/>
              <a:t>notification.</a:t>
            </a:r>
            <a:r>
              <a:rPr spc="100" dirty="0"/>
              <a:t>  </a:t>
            </a:r>
            <a:r>
              <a:rPr dirty="0"/>
              <a:t>The</a:t>
            </a:r>
            <a:r>
              <a:rPr spc="105" dirty="0"/>
              <a:t>  </a:t>
            </a:r>
            <a:r>
              <a:rPr spc="-10" dirty="0"/>
              <a:t>District </a:t>
            </a:r>
            <a:r>
              <a:rPr dirty="0"/>
              <a:t>Commission</a:t>
            </a:r>
            <a:r>
              <a:rPr spc="330" dirty="0"/>
              <a:t> </a:t>
            </a:r>
            <a:r>
              <a:rPr dirty="0"/>
              <a:t>have</a:t>
            </a:r>
            <a:r>
              <a:rPr spc="325" dirty="0"/>
              <a:t> </a:t>
            </a:r>
            <a:r>
              <a:rPr dirty="0"/>
              <a:t>jurisdiction</a:t>
            </a:r>
            <a:r>
              <a:rPr spc="310" dirty="0"/>
              <a:t> </a:t>
            </a:r>
            <a:r>
              <a:rPr dirty="0"/>
              <a:t>to</a:t>
            </a:r>
            <a:r>
              <a:rPr spc="325" dirty="0"/>
              <a:t> </a:t>
            </a:r>
            <a:r>
              <a:rPr dirty="0"/>
              <a:t>entertain</a:t>
            </a:r>
            <a:r>
              <a:rPr spc="325" dirty="0"/>
              <a:t> </a:t>
            </a:r>
            <a:r>
              <a:rPr dirty="0"/>
              <a:t>complaints</a:t>
            </a:r>
            <a:r>
              <a:rPr spc="315" dirty="0"/>
              <a:t> </a:t>
            </a:r>
            <a:r>
              <a:rPr dirty="0"/>
              <a:t>where</a:t>
            </a:r>
            <a:r>
              <a:rPr spc="335" dirty="0"/>
              <a:t> </a:t>
            </a:r>
            <a:r>
              <a:rPr dirty="0"/>
              <a:t>the</a:t>
            </a:r>
            <a:r>
              <a:rPr spc="330" dirty="0"/>
              <a:t> </a:t>
            </a:r>
            <a:r>
              <a:rPr dirty="0"/>
              <a:t>value</a:t>
            </a:r>
            <a:r>
              <a:rPr spc="330" dirty="0"/>
              <a:t> </a:t>
            </a:r>
            <a:r>
              <a:rPr spc="-25" dirty="0"/>
              <a:t>of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goods</a:t>
            </a:r>
            <a:r>
              <a:rPr spc="-50" dirty="0"/>
              <a:t> </a:t>
            </a:r>
            <a:r>
              <a:rPr dirty="0"/>
              <a:t>or</a:t>
            </a:r>
            <a:r>
              <a:rPr spc="-35" dirty="0"/>
              <a:t> </a:t>
            </a:r>
            <a:r>
              <a:rPr dirty="0"/>
              <a:t>services</a:t>
            </a:r>
            <a:r>
              <a:rPr spc="-35" dirty="0"/>
              <a:t> </a:t>
            </a:r>
            <a:r>
              <a:rPr dirty="0"/>
              <a:t>paid</a:t>
            </a:r>
            <a:r>
              <a:rPr spc="-45" dirty="0"/>
              <a:t> </a:t>
            </a:r>
            <a:r>
              <a:rPr dirty="0"/>
              <a:t>as</a:t>
            </a:r>
            <a:r>
              <a:rPr spc="-40" dirty="0"/>
              <a:t> </a:t>
            </a:r>
            <a:r>
              <a:rPr dirty="0"/>
              <a:t>consideration</a:t>
            </a:r>
            <a:r>
              <a:rPr spc="-65" dirty="0"/>
              <a:t> </a:t>
            </a:r>
            <a:r>
              <a:rPr dirty="0"/>
              <a:t>does</a:t>
            </a:r>
            <a:r>
              <a:rPr spc="-40" dirty="0"/>
              <a:t> </a:t>
            </a:r>
            <a:r>
              <a:rPr dirty="0"/>
              <a:t>not</a:t>
            </a:r>
            <a:r>
              <a:rPr spc="-45" dirty="0"/>
              <a:t> </a:t>
            </a:r>
            <a:r>
              <a:rPr dirty="0"/>
              <a:t>exceed</a:t>
            </a:r>
            <a:r>
              <a:rPr spc="-30" dirty="0"/>
              <a:t> </a:t>
            </a:r>
            <a:r>
              <a:rPr dirty="0"/>
              <a:t>Rs.</a:t>
            </a:r>
            <a:r>
              <a:rPr spc="-30" dirty="0"/>
              <a:t> </a:t>
            </a:r>
            <a:r>
              <a:rPr dirty="0"/>
              <a:t>1</a:t>
            </a:r>
            <a:r>
              <a:rPr spc="-50" dirty="0"/>
              <a:t> </a:t>
            </a:r>
            <a:r>
              <a:rPr spc="-10" dirty="0"/>
              <a:t>Crore.</a:t>
            </a:r>
          </a:p>
          <a:p>
            <a:pPr marL="12700" marR="5080" indent="355600" algn="just">
              <a:lnSpc>
                <a:spcPct val="100000"/>
              </a:lnSpc>
              <a:spcBef>
                <a:spcPts val="1205"/>
              </a:spcBef>
              <a:buAutoNum type="arabicParenR"/>
              <a:tabLst>
                <a:tab pos="368300" algn="l"/>
              </a:tabLst>
            </a:pPr>
            <a:r>
              <a:rPr dirty="0">
                <a:solidFill>
                  <a:srgbClr val="C00000"/>
                </a:solidFill>
              </a:rPr>
              <a:t>State</a:t>
            </a:r>
            <a:r>
              <a:rPr spc="160" dirty="0">
                <a:solidFill>
                  <a:srgbClr val="C00000"/>
                </a:solidFill>
              </a:rPr>
              <a:t>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150" dirty="0">
                <a:solidFill>
                  <a:srgbClr val="C00000"/>
                </a:solidFill>
              </a:rPr>
              <a:t> </a:t>
            </a:r>
            <a:r>
              <a:rPr dirty="0"/>
              <a:t>Each</a:t>
            </a:r>
            <a:r>
              <a:rPr spc="160" dirty="0"/>
              <a:t> </a:t>
            </a:r>
            <a:r>
              <a:rPr dirty="0"/>
              <a:t>State</a:t>
            </a:r>
            <a:r>
              <a:rPr spc="155" dirty="0"/>
              <a:t> </a:t>
            </a:r>
            <a:r>
              <a:rPr dirty="0"/>
              <a:t>Commission</a:t>
            </a:r>
            <a:r>
              <a:rPr spc="150" dirty="0"/>
              <a:t> </a:t>
            </a:r>
            <a:r>
              <a:rPr dirty="0"/>
              <a:t>shall</a:t>
            </a:r>
            <a:r>
              <a:rPr spc="145" dirty="0"/>
              <a:t> </a:t>
            </a:r>
            <a:r>
              <a:rPr dirty="0"/>
              <a:t>consist</a:t>
            </a:r>
            <a:r>
              <a:rPr spc="170" dirty="0"/>
              <a:t> </a:t>
            </a:r>
            <a:r>
              <a:rPr dirty="0"/>
              <a:t>of</a:t>
            </a:r>
            <a:r>
              <a:rPr spc="150" dirty="0"/>
              <a:t> </a:t>
            </a:r>
            <a:r>
              <a:rPr dirty="0"/>
              <a:t>a</a:t>
            </a:r>
            <a:r>
              <a:rPr spc="160" dirty="0"/>
              <a:t> </a:t>
            </a:r>
            <a:r>
              <a:rPr spc="-10" dirty="0"/>
              <a:t>President </a:t>
            </a:r>
            <a:r>
              <a:rPr dirty="0"/>
              <a:t>and</a:t>
            </a:r>
            <a:r>
              <a:rPr spc="145" dirty="0"/>
              <a:t> </a:t>
            </a:r>
            <a:r>
              <a:rPr dirty="0"/>
              <a:t>not</a:t>
            </a:r>
            <a:r>
              <a:rPr spc="135" dirty="0"/>
              <a:t> </a:t>
            </a:r>
            <a:r>
              <a:rPr dirty="0"/>
              <a:t>less</a:t>
            </a:r>
            <a:r>
              <a:rPr spc="145" dirty="0"/>
              <a:t> </a:t>
            </a:r>
            <a:r>
              <a:rPr dirty="0"/>
              <a:t>than</a:t>
            </a:r>
            <a:r>
              <a:rPr spc="140" dirty="0"/>
              <a:t> </a:t>
            </a:r>
            <a:r>
              <a:rPr dirty="0"/>
              <a:t>four</a:t>
            </a:r>
            <a:r>
              <a:rPr spc="155" dirty="0"/>
              <a:t> </a:t>
            </a:r>
            <a:r>
              <a:rPr dirty="0"/>
              <a:t>members.</a:t>
            </a:r>
            <a:r>
              <a:rPr spc="155" dirty="0"/>
              <a:t> </a:t>
            </a:r>
            <a:r>
              <a:rPr dirty="0"/>
              <a:t>complaints</a:t>
            </a:r>
            <a:r>
              <a:rPr spc="120" dirty="0"/>
              <a:t> </a:t>
            </a:r>
            <a:r>
              <a:rPr dirty="0"/>
              <a:t>where</a:t>
            </a:r>
            <a:r>
              <a:rPr spc="135" dirty="0"/>
              <a:t> </a:t>
            </a:r>
            <a:r>
              <a:rPr dirty="0"/>
              <a:t>the</a:t>
            </a:r>
            <a:r>
              <a:rPr spc="155" dirty="0"/>
              <a:t> </a:t>
            </a:r>
            <a:r>
              <a:rPr dirty="0"/>
              <a:t>value</a:t>
            </a:r>
            <a:r>
              <a:rPr spc="125" dirty="0"/>
              <a:t> </a:t>
            </a:r>
            <a:r>
              <a:rPr dirty="0"/>
              <a:t>of</a:t>
            </a:r>
            <a:r>
              <a:rPr spc="140" dirty="0"/>
              <a:t> </a:t>
            </a:r>
            <a:r>
              <a:rPr dirty="0"/>
              <a:t>the</a:t>
            </a:r>
            <a:r>
              <a:rPr spc="140" dirty="0"/>
              <a:t> </a:t>
            </a:r>
            <a:r>
              <a:rPr spc="-10" dirty="0"/>
              <a:t>goods </a:t>
            </a:r>
            <a:r>
              <a:rPr dirty="0"/>
              <a:t>or</a:t>
            </a:r>
            <a:r>
              <a:rPr spc="95" dirty="0"/>
              <a:t> </a:t>
            </a:r>
            <a:r>
              <a:rPr dirty="0"/>
              <a:t>services</a:t>
            </a:r>
            <a:r>
              <a:rPr spc="95" dirty="0"/>
              <a:t> </a:t>
            </a:r>
            <a:r>
              <a:rPr dirty="0"/>
              <a:t>paid</a:t>
            </a:r>
            <a:r>
              <a:rPr spc="80" dirty="0"/>
              <a:t> </a:t>
            </a:r>
            <a:r>
              <a:rPr dirty="0"/>
              <a:t>as</a:t>
            </a:r>
            <a:r>
              <a:rPr spc="70" dirty="0"/>
              <a:t> </a:t>
            </a:r>
            <a:r>
              <a:rPr dirty="0"/>
              <a:t>consideration,</a:t>
            </a:r>
            <a:r>
              <a:rPr spc="80" dirty="0"/>
              <a:t> </a:t>
            </a:r>
            <a:r>
              <a:rPr dirty="0"/>
              <a:t>exceeds</a:t>
            </a:r>
            <a:r>
              <a:rPr spc="95" dirty="0"/>
              <a:t> </a:t>
            </a:r>
            <a:r>
              <a:rPr dirty="0"/>
              <a:t>rupees</a:t>
            </a:r>
            <a:r>
              <a:rPr spc="85" dirty="0"/>
              <a:t> </a:t>
            </a:r>
            <a:r>
              <a:rPr dirty="0"/>
              <a:t>one</a:t>
            </a:r>
            <a:r>
              <a:rPr spc="95" dirty="0"/>
              <a:t> </a:t>
            </a:r>
            <a:r>
              <a:rPr dirty="0"/>
              <a:t>crore,</a:t>
            </a:r>
            <a:r>
              <a:rPr spc="85" dirty="0"/>
              <a:t> </a:t>
            </a:r>
            <a:r>
              <a:rPr dirty="0"/>
              <a:t>but</a:t>
            </a:r>
            <a:r>
              <a:rPr spc="95" dirty="0"/>
              <a:t> </a:t>
            </a:r>
            <a:r>
              <a:rPr dirty="0"/>
              <a:t>does</a:t>
            </a:r>
            <a:r>
              <a:rPr spc="70" dirty="0"/>
              <a:t> </a:t>
            </a:r>
            <a:r>
              <a:rPr spc="-25" dirty="0"/>
              <a:t>not </a:t>
            </a:r>
            <a:r>
              <a:rPr dirty="0"/>
              <a:t>exceed</a:t>
            </a:r>
            <a:r>
              <a:rPr spc="-65" dirty="0"/>
              <a:t> </a:t>
            </a:r>
            <a:r>
              <a:rPr dirty="0"/>
              <a:t>rupees</a:t>
            </a:r>
            <a:r>
              <a:rPr spc="-60" dirty="0"/>
              <a:t> </a:t>
            </a:r>
            <a:r>
              <a:rPr dirty="0"/>
              <a:t>ten</a:t>
            </a:r>
            <a:r>
              <a:rPr spc="-80" dirty="0"/>
              <a:t> </a:t>
            </a:r>
            <a:r>
              <a:rPr spc="-10" dirty="0"/>
              <a:t>crore.</a:t>
            </a:r>
          </a:p>
          <a:p>
            <a:pPr marL="12700" marR="6985" indent="355600" algn="just">
              <a:lnSpc>
                <a:spcPct val="100000"/>
              </a:lnSpc>
              <a:spcBef>
                <a:spcPts val="1205"/>
              </a:spcBef>
              <a:buClr>
                <a:srgbClr val="001F5F"/>
              </a:buClr>
              <a:buAutoNum type="arabicParenR"/>
              <a:tabLst>
                <a:tab pos="368300" algn="l"/>
              </a:tabLst>
            </a:pPr>
            <a:r>
              <a:rPr dirty="0">
                <a:solidFill>
                  <a:srgbClr val="C00000"/>
                </a:solidFill>
              </a:rPr>
              <a:t>National</a:t>
            </a:r>
            <a:r>
              <a:rPr spc="120" dirty="0">
                <a:solidFill>
                  <a:srgbClr val="C00000"/>
                </a:solidFill>
              </a:rPr>
              <a:t>  </a:t>
            </a:r>
            <a:r>
              <a:rPr dirty="0">
                <a:solidFill>
                  <a:srgbClr val="C00000"/>
                </a:solidFill>
              </a:rPr>
              <a:t>Commission:</a:t>
            </a:r>
            <a:r>
              <a:rPr spc="135" dirty="0">
                <a:solidFill>
                  <a:srgbClr val="C00000"/>
                </a:solidFill>
              </a:rPr>
              <a:t>  </a:t>
            </a:r>
            <a:r>
              <a:rPr dirty="0"/>
              <a:t>The</a:t>
            </a:r>
            <a:r>
              <a:rPr spc="125" dirty="0"/>
              <a:t>  </a:t>
            </a:r>
            <a:r>
              <a:rPr dirty="0"/>
              <a:t>National</a:t>
            </a:r>
            <a:r>
              <a:rPr spc="125" dirty="0"/>
              <a:t>  </a:t>
            </a:r>
            <a:r>
              <a:rPr dirty="0"/>
              <a:t>Commission</a:t>
            </a:r>
            <a:r>
              <a:rPr spc="125" dirty="0"/>
              <a:t>  </a:t>
            </a:r>
            <a:r>
              <a:rPr dirty="0"/>
              <a:t>shall</a:t>
            </a:r>
            <a:r>
              <a:rPr spc="125" dirty="0"/>
              <a:t>  </a:t>
            </a:r>
            <a:r>
              <a:rPr dirty="0"/>
              <a:t>consist</a:t>
            </a:r>
            <a:r>
              <a:rPr spc="135" dirty="0"/>
              <a:t>  </a:t>
            </a:r>
            <a:r>
              <a:rPr dirty="0"/>
              <a:t>of</a:t>
            </a:r>
            <a:r>
              <a:rPr spc="135" dirty="0"/>
              <a:t>  </a:t>
            </a:r>
            <a:r>
              <a:rPr spc="-50" dirty="0"/>
              <a:t>a </a:t>
            </a:r>
            <a:r>
              <a:rPr dirty="0"/>
              <a:t>President</a:t>
            </a:r>
            <a:r>
              <a:rPr spc="200" dirty="0"/>
              <a:t> </a:t>
            </a:r>
            <a:r>
              <a:rPr dirty="0"/>
              <a:t>and</a:t>
            </a:r>
            <a:r>
              <a:rPr spc="210" dirty="0"/>
              <a:t> </a:t>
            </a:r>
            <a:r>
              <a:rPr dirty="0"/>
              <a:t>not</a:t>
            </a:r>
            <a:r>
              <a:rPr spc="190" dirty="0"/>
              <a:t> </a:t>
            </a:r>
            <a:r>
              <a:rPr dirty="0"/>
              <a:t>less</a:t>
            </a:r>
            <a:r>
              <a:rPr spc="210" dirty="0"/>
              <a:t> </a:t>
            </a:r>
            <a:r>
              <a:rPr dirty="0"/>
              <a:t>than</a:t>
            </a:r>
            <a:r>
              <a:rPr spc="195" dirty="0"/>
              <a:t> </a:t>
            </a:r>
            <a:r>
              <a:rPr dirty="0"/>
              <a:t>four</a:t>
            </a:r>
            <a:r>
              <a:rPr spc="215" dirty="0"/>
              <a:t> </a:t>
            </a:r>
            <a:r>
              <a:rPr dirty="0"/>
              <a:t>members.</a:t>
            </a:r>
            <a:r>
              <a:rPr spc="215" dirty="0"/>
              <a:t> </a:t>
            </a:r>
            <a:r>
              <a:rPr dirty="0"/>
              <a:t>complaints</a:t>
            </a:r>
            <a:r>
              <a:rPr spc="180" dirty="0"/>
              <a:t> </a:t>
            </a:r>
            <a:r>
              <a:rPr dirty="0"/>
              <a:t>where</a:t>
            </a:r>
            <a:r>
              <a:rPr spc="210" dirty="0"/>
              <a:t> </a:t>
            </a:r>
            <a:r>
              <a:rPr dirty="0"/>
              <a:t>the</a:t>
            </a:r>
            <a:r>
              <a:rPr spc="195" dirty="0"/>
              <a:t> </a:t>
            </a:r>
            <a:r>
              <a:rPr dirty="0"/>
              <a:t>value</a:t>
            </a:r>
            <a:r>
              <a:rPr spc="195" dirty="0"/>
              <a:t> </a:t>
            </a:r>
            <a:r>
              <a:rPr spc="-25" dirty="0"/>
              <a:t>of </a:t>
            </a:r>
            <a:r>
              <a:rPr dirty="0"/>
              <a:t>the</a:t>
            </a:r>
            <a:r>
              <a:rPr spc="-45" dirty="0"/>
              <a:t> </a:t>
            </a:r>
            <a:r>
              <a:rPr dirty="0"/>
              <a:t>goods</a:t>
            </a:r>
            <a:r>
              <a:rPr spc="-50" dirty="0"/>
              <a:t> </a:t>
            </a:r>
            <a:r>
              <a:rPr dirty="0"/>
              <a:t>or</a:t>
            </a:r>
            <a:r>
              <a:rPr spc="-40" dirty="0"/>
              <a:t> </a:t>
            </a:r>
            <a:r>
              <a:rPr dirty="0"/>
              <a:t>services</a:t>
            </a:r>
            <a:r>
              <a:rPr spc="-40" dirty="0"/>
              <a:t> </a:t>
            </a:r>
            <a:r>
              <a:rPr dirty="0"/>
              <a:t>paid</a:t>
            </a:r>
            <a:r>
              <a:rPr spc="-45" dirty="0"/>
              <a:t> </a:t>
            </a:r>
            <a:r>
              <a:rPr dirty="0"/>
              <a:t>as</a:t>
            </a:r>
            <a:r>
              <a:rPr spc="-45" dirty="0"/>
              <a:t> </a:t>
            </a:r>
            <a:r>
              <a:rPr dirty="0"/>
              <a:t>consideration,</a:t>
            </a:r>
            <a:r>
              <a:rPr spc="-40" dirty="0"/>
              <a:t> </a:t>
            </a:r>
            <a:r>
              <a:rPr dirty="0"/>
              <a:t>exceeds</a:t>
            </a:r>
            <a:r>
              <a:rPr spc="-45" dirty="0"/>
              <a:t> </a:t>
            </a:r>
            <a:r>
              <a:rPr dirty="0"/>
              <a:t>rupees</a:t>
            </a:r>
            <a:r>
              <a:rPr spc="-35" dirty="0"/>
              <a:t> </a:t>
            </a:r>
            <a:r>
              <a:rPr dirty="0"/>
              <a:t>one</a:t>
            </a:r>
            <a:r>
              <a:rPr spc="-45" dirty="0"/>
              <a:t> </a:t>
            </a:r>
            <a:r>
              <a:rPr dirty="0"/>
              <a:t>crore,</a:t>
            </a:r>
            <a:r>
              <a:rPr spc="-45" dirty="0"/>
              <a:t> </a:t>
            </a:r>
            <a:r>
              <a:rPr spc="-25" dirty="0"/>
              <a:t>but </a:t>
            </a:r>
            <a:r>
              <a:rPr dirty="0"/>
              <a:t>does</a:t>
            </a:r>
            <a:r>
              <a:rPr spc="-45" dirty="0"/>
              <a:t> </a:t>
            </a:r>
            <a:r>
              <a:rPr dirty="0"/>
              <a:t>not</a:t>
            </a:r>
            <a:r>
              <a:rPr spc="-60" dirty="0"/>
              <a:t> </a:t>
            </a:r>
            <a:r>
              <a:rPr dirty="0"/>
              <a:t>exceed</a:t>
            </a:r>
            <a:r>
              <a:rPr spc="-30" dirty="0"/>
              <a:t> </a:t>
            </a:r>
            <a:r>
              <a:rPr dirty="0"/>
              <a:t>rupees</a:t>
            </a:r>
            <a:r>
              <a:rPr spc="-45" dirty="0"/>
              <a:t> </a:t>
            </a:r>
            <a:r>
              <a:rPr dirty="0"/>
              <a:t>ten</a:t>
            </a:r>
            <a:r>
              <a:rPr spc="-50" dirty="0"/>
              <a:t> </a:t>
            </a:r>
            <a:r>
              <a:rPr spc="-10" dirty="0"/>
              <a:t>crore.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08264" y="16764"/>
            <a:ext cx="3955541" cy="2314193"/>
          </a:xfrm>
          <a:prstGeom prst="rect">
            <a:avLst/>
          </a:prstGeom>
        </p:spPr>
      </p:pic>
      <p:pic>
        <p:nvPicPr>
          <p:cNvPr id="3" name="object 3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5048" y="2382011"/>
            <a:ext cx="11266170" cy="2326386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1372616" y="2387295"/>
            <a:ext cx="10047605" cy="2220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680970" marR="5080" indent="-2668905">
              <a:lnSpc>
                <a:spcPct val="100000"/>
              </a:lnSpc>
              <a:spcBef>
                <a:spcPts val="100"/>
              </a:spcBef>
            </a:pPr>
            <a:r>
              <a:rPr sz="7200" b="1" spc="-800" dirty="0">
                <a:solidFill>
                  <a:srgbClr val="BE9000"/>
                </a:solidFill>
                <a:latin typeface="Times New Roman"/>
                <a:cs typeface="Times New Roman"/>
              </a:rPr>
              <a:t>CONSUMER</a:t>
            </a:r>
            <a:r>
              <a:rPr sz="7200" b="1" spc="-10" dirty="0">
                <a:solidFill>
                  <a:srgbClr val="BE9000"/>
                </a:solidFill>
                <a:latin typeface="Times New Roman"/>
                <a:cs typeface="Times New Roman"/>
              </a:rPr>
              <a:t> </a:t>
            </a:r>
            <a:r>
              <a:rPr sz="7200" b="1" spc="-745" dirty="0">
                <a:solidFill>
                  <a:srgbClr val="BE9000"/>
                </a:solidFill>
                <a:latin typeface="Times New Roman"/>
                <a:cs typeface="Times New Roman"/>
              </a:rPr>
              <a:t>PROTECTION </a:t>
            </a:r>
            <a:r>
              <a:rPr sz="7200" b="1" spc="-509" dirty="0">
                <a:solidFill>
                  <a:srgbClr val="BE9000"/>
                </a:solidFill>
                <a:latin typeface="Times New Roman"/>
                <a:cs typeface="Times New Roman"/>
              </a:rPr>
              <a:t>ACT</a:t>
            </a:r>
            <a:r>
              <a:rPr sz="7200" b="1" spc="10" dirty="0">
                <a:solidFill>
                  <a:srgbClr val="BE9000"/>
                </a:solidFill>
                <a:latin typeface="Times New Roman"/>
                <a:cs typeface="Times New Roman"/>
              </a:rPr>
              <a:t> </a:t>
            </a:r>
            <a:r>
              <a:rPr sz="7200" b="1" dirty="0">
                <a:solidFill>
                  <a:srgbClr val="BE9000"/>
                </a:solidFill>
                <a:latin typeface="Times New Roman"/>
                <a:cs typeface="Times New Roman"/>
              </a:rPr>
              <a:t>-</a:t>
            </a:r>
            <a:r>
              <a:rPr sz="7200" b="1" spc="-130" dirty="0">
                <a:solidFill>
                  <a:srgbClr val="BE9000"/>
                </a:solidFill>
                <a:latin typeface="Times New Roman"/>
                <a:cs typeface="Times New Roman"/>
              </a:rPr>
              <a:t> </a:t>
            </a:r>
            <a:r>
              <a:rPr sz="7200" b="1" spc="675" dirty="0">
                <a:solidFill>
                  <a:srgbClr val="BE9000"/>
                </a:solidFill>
                <a:latin typeface="Times New Roman"/>
                <a:cs typeface="Times New Roman"/>
              </a:rPr>
              <a:t>2019</a:t>
            </a:r>
            <a:endParaRPr sz="7200">
              <a:latin typeface="Times New Roman"/>
              <a:cs typeface="Times New Roman"/>
            </a:endParaRPr>
          </a:p>
        </p:txBody>
      </p:sp>
      <p:grpSp>
        <p:nvGrpSpPr>
          <p:cNvPr id="12" name="object 12"/>
          <p:cNvGrpSpPr/>
          <p:nvPr/>
        </p:nvGrpSpPr>
        <p:grpSpPr>
          <a:xfrm>
            <a:off x="775716" y="0"/>
            <a:ext cx="7437120" cy="2391410"/>
            <a:chOff x="775716" y="0"/>
            <a:chExt cx="7437120" cy="2391410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5716" y="39623"/>
              <a:ext cx="3378708" cy="2351531"/>
            </a:xfrm>
            <a:prstGeom prst="rect">
              <a:avLst/>
            </a:prstGeom>
          </p:spPr>
        </p:pic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54424" y="0"/>
              <a:ext cx="4058412" cy="239115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39089" y="304800"/>
            <a:ext cx="8596668" cy="1320800"/>
          </a:xfrm>
          <a:prstGeom prst="rect">
            <a:avLst/>
          </a:prstGeom>
        </p:spPr>
        <p:txBody>
          <a:bodyPr vert="horz" wrap="square" lIns="0" tIns="70561" rIns="0" bIns="0" rtlCol="0">
            <a:spAutoFit/>
          </a:bodyPr>
          <a:lstStyle/>
          <a:p>
            <a:pPr marL="891540">
              <a:lnSpc>
                <a:spcPct val="100000"/>
              </a:lnSpc>
              <a:spcBef>
                <a:spcPts val="105"/>
              </a:spcBef>
            </a:pPr>
            <a:r>
              <a:rPr sz="4400" spc="-270" dirty="0">
                <a:solidFill>
                  <a:srgbClr val="C00000"/>
                </a:solidFill>
              </a:rPr>
              <a:t>PECUNIARY</a:t>
            </a:r>
            <a:r>
              <a:rPr sz="4400" spc="-100" dirty="0">
                <a:solidFill>
                  <a:srgbClr val="C00000"/>
                </a:solidFill>
              </a:rPr>
              <a:t> </a:t>
            </a:r>
            <a:r>
              <a:rPr sz="4400" spc="-355" dirty="0">
                <a:solidFill>
                  <a:srgbClr val="C00000"/>
                </a:solidFill>
              </a:rPr>
              <a:t>JURISDICTION</a:t>
            </a:r>
            <a:endParaRPr sz="4400" dirty="0"/>
          </a:p>
        </p:txBody>
      </p:sp>
      <p:sp>
        <p:nvSpPr>
          <p:cNvPr id="3" name="object 3"/>
          <p:cNvSpPr txBox="1"/>
          <p:nvPr/>
        </p:nvSpPr>
        <p:spPr>
          <a:xfrm>
            <a:off x="2072894" y="1685925"/>
            <a:ext cx="47625" cy="1784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35"/>
              </a:lnSpc>
            </a:pPr>
            <a:r>
              <a:rPr sz="1400" b="1" spc="-50" dirty="0">
                <a:latin typeface="Calibri"/>
                <a:cs typeface="Calibri"/>
              </a:rPr>
              <a:t>.</a:t>
            </a:r>
            <a:endParaRPr sz="1400">
              <a:latin typeface="Calibri"/>
              <a:cs typeface="Calibri"/>
            </a:endParaRPr>
          </a:p>
        </p:txBody>
      </p:sp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739089" y="1082547"/>
          <a:ext cx="11445875" cy="4944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447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668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343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768985">
                <a:tc>
                  <a:txBody>
                    <a:bodyPr/>
                    <a:lstStyle/>
                    <a:p>
                      <a:pPr marL="156210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686435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Claim</a:t>
                      </a:r>
                      <a:r>
                        <a:rPr sz="2800" b="1" spc="-15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Amount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65"/>
                        </a:spcBef>
                      </a:pPr>
                      <a:r>
                        <a:rPr sz="2800" b="1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Office</a:t>
                      </a:r>
                      <a:r>
                        <a:rPr sz="2800" b="1" spc="-75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C00000"/>
                          </a:solidFill>
                          <a:latin typeface="Arial"/>
                          <a:cs typeface="Arial"/>
                        </a:rPr>
                        <a:t>Structure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3365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12850">
                <a:tc>
                  <a:txBody>
                    <a:bodyPr/>
                    <a:lstStyle/>
                    <a:p>
                      <a:pPr marL="227965" marR="223520" indent="424815">
                        <a:lnSpc>
                          <a:spcPct val="106900"/>
                        </a:lnSpc>
                        <a:spcBef>
                          <a:spcPts val="55"/>
                        </a:spcBef>
                      </a:pP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District Commission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0"/>
                        </a:spcBef>
                      </a:pP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26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600" b="1" spc="-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6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34290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>
                        <a:lnSpc>
                          <a:spcPct val="106900"/>
                        </a:lnSpc>
                        <a:spcBef>
                          <a:spcPts val="55"/>
                        </a:spcBef>
                        <a:tabLst>
                          <a:tab pos="1430020" algn="l"/>
                          <a:tab pos="1957705" algn="l"/>
                          <a:tab pos="3609340" algn="l"/>
                          <a:tab pos="3992245" algn="l"/>
                          <a:tab pos="4318000" algn="l"/>
                        </a:tabLst>
                      </a:pP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members.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9335">
                <a:tc>
                  <a:txBody>
                    <a:bodyPr/>
                    <a:lstStyle/>
                    <a:p>
                      <a:pPr marL="227965" marR="223520" indent="589280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State Commission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91440" marR="82550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More</a:t>
                      </a:r>
                      <a:r>
                        <a:rPr sz="2600" b="1" spc="2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than</a:t>
                      </a:r>
                      <a:r>
                        <a:rPr sz="2600" b="1" spc="28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600" b="1" spc="2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600" b="1" spc="2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2600" b="1" spc="-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600" b="1" spc="-3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10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>
                        <a:lnSpc>
                          <a:spcPct val="106900"/>
                        </a:lnSpc>
                        <a:spcBef>
                          <a:spcPts val="60"/>
                        </a:spcBef>
                        <a:tabLst>
                          <a:tab pos="1430020" algn="l"/>
                          <a:tab pos="1957705" algn="l"/>
                          <a:tab pos="3609340" algn="l"/>
                          <a:tab pos="3992245" algn="l"/>
                          <a:tab pos="4318000" algn="l"/>
                        </a:tabLst>
                      </a:pP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5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members.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BEB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33575">
                <a:tc>
                  <a:txBody>
                    <a:bodyPr/>
                    <a:lstStyle/>
                    <a:p>
                      <a:pPr marL="227965" marR="223520" indent="340995">
                        <a:lnSpc>
                          <a:spcPct val="106900"/>
                        </a:lnSpc>
                        <a:spcBef>
                          <a:spcPts val="60"/>
                        </a:spcBef>
                      </a:pP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National Commission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7620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Above</a:t>
                      </a:r>
                      <a:r>
                        <a:rPr sz="26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600" b="1" spc="-3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26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Crore</a:t>
                      </a:r>
                      <a:endParaRPr sz="2600">
                        <a:latin typeface="Arial"/>
                        <a:cs typeface="Arial"/>
                      </a:endParaRPr>
                    </a:p>
                  </a:txBody>
                  <a:tcPr marL="0" marR="0" marT="3492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tc>
                  <a:txBody>
                    <a:bodyPr/>
                    <a:lstStyle/>
                    <a:p>
                      <a:pPr marL="92075" marR="81915" algn="just">
                        <a:lnSpc>
                          <a:spcPct val="107000"/>
                        </a:lnSpc>
                        <a:spcBef>
                          <a:spcPts val="55"/>
                        </a:spcBef>
                      </a:pP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Headed</a:t>
                      </a:r>
                      <a:r>
                        <a:rPr sz="2600" b="1" spc="3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600" b="1" spc="3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600" b="1" spc="37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&amp;</a:t>
                      </a:r>
                      <a:r>
                        <a:rPr sz="2600" b="1" spc="38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4</a:t>
                      </a:r>
                      <a:r>
                        <a:rPr sz="2600" b="1" spc="36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members.</a:t>
                      </a:r>
                      <a:r>
                        <a:rPr sz="2600" b="1" spc="6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Maximum</a:t>
                      </a:r>
                      <a:r>
                        <a:rPr sz="2600" b="1" spc="6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age</a:t>
                      </a:r>
                      <a:r>
                        <a:rPr sz="2600" b="1" spc="6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70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sz="2600" b="1" spc="5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600" b="1" spc="52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President</a:t>
                      </a:r>
                      <a:r>
                        <a:rPr sz="2600" b="1" spc="5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600" b="1" spc="5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 </a:t>
                      </a:r>
                      <a:r>
                        <a:rPr sz="2600" b="1" spc="-2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67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years</a:t>
                      </a:r>
                      <a:r>
                        <a:rPr sz="2600" b="1" spc="-1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6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2600" b="1" spc="-4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other</a:t>
                      </a:r>
                      <a:r>
                        <a:rPr sz="2600" b="1" spc="-35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600" b="1" spc="-10" dirty="0">
                          <a:solidFill>
                            <a:srgbClr val="006FC0"/>
                          </a:solidFill>
                          <a:latin typeface="Arial"/>
                          <a:cs typeface="Arial"/>
                        </a:rPr>
                        <a:t>member.</a:t>
                      </a:r>
                      <a:endParaRPr sz="2600" dirty="0">
                        <a:latin typeface="Arial"/>
                        <a:cs typeface="Arial"/>
                      </a:endParaRPr>
                    </a:p>
                  </a:txBody>
                  <a:tcPr marL="0" marR="0" marT="6985" marB="0">
                    <a:lnL w="12700">
                      <a:solidFill>
                        <a:srgbClr val="EC7C30"/>
                      </a:solidFill>
                      <a:prstDash val="solid"/>
                    </a:lnL>
                    <a:lnR w="12700">
                      <a:solidFill>
                        <a:srgbClr val="EC7C30"/>
                      </a:solidFill>
                      <a:prstDash val="solid"/>
                    </a:lnR>
                    <a:lnT w="12700">
                      <a:solidFill>
                        <a:srgbClr val="EC7C30"/>
                      </a:solidFill>
                      <a:prstDash val="solid"/>
                    </a:lnT>
                    <a:lnB w="12700">
                      <a:solidFill>
                        <a:srgbClr val="EC7C30"/>
                      </a:solidFill>
                      <a:prstDash val="solid"/>
                    </a:lnB>
                    <a:solidFill>
                      <a:srgbClr val="F8D6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21204" y="69291"/>
            <a:ext cx="8150859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4400" spc="-1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400" spc="-20" dirty="0">
                <a:solidFill>
                  <a:srgbClr val="C00000"/>
                </a:solidFill>
                <a:latin typeface="Arial"/>
                <a:cs typeface="Arial"/>
              </a:rPr>
              <a:t>MEDIATION</a:t>
            </a:r>
            <a:r>
              <a:rPr sz="4400" spc="-1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4400" spc="-20" dirty="0">
                <a:solidFill>
                  <a:srgbClr val="C00000"/>
                </a:solidFill>
                <a:latin typeface="Arial"/>
                <a:cs typeface="Arial"/>
              </a:rPr>
              <a:t>CELL</a:t>
            </a:r>
            <a:endParaRPr sz="44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667892"/>
            <a:ext cx="11071860" cy="5431155"/>
          </a:xfrm>
          <a:prstGeom prst="rect">
            <a:avLst/>
          </a:prstGeom>
        </p:spPr>
        <p:txBody>
          <a:bodyPr vert="horz" wrap="square" lIns="0" tIns="45719" rIns="0" bIns="0" rtlCol="0">
            <a:spAutoFit/>
          </a:bodyPr>
          <a:lstStyle/>
          <a:p>
            <a:pPr marL="12700" marR="5080" algn="just">
              <a:lnSpc>
                <a:spcPct val="90000"/>
              </a:lnSpc>
              <a:spcBef>
                <a:spcPts val="359"/>
              </a:spcBef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Another</a:t>
            </a:r>
            <a:r>
              <a:rPr sz="2200" b="1" spc="5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provision</a:t>
            </a:r>
            <a:r>
              <a:rPr sz="2200" b="1" spc="5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introduced</a:t>
            </a:r>
            <a:r>
              <a:rPr sz="2200" b="1" spc="5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200" b="1" spc="5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5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sz="2200" b="1" spc="5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Act</a:t>
            </a:r>
            <a:r>
              <a:rPr sz="2200" b="1" spc="5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5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ensure</a:t>
            </a:r>
            <a:r>
              <a:rPr sz="2200" b="1" spc="5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speedy</a:t>
            </a:r>
            <a:r>
              <a:rPr sz="2200" b="1" spc="5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resolution</a:t>
            </a:r>
            <a:r>
              <a:rPr sz="2200" b="1" spc="5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disputes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provide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referring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disputes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mediation.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-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Consumer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Commission</a:t>
            </a:r>
            <a:r>
              <a:rPr sz="2200" b="1" spc="4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200" b="1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refer</a:t>
            </a:r>
            <a:r>
              <a:rPr sz="2200" b="1" spc="3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40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matter</a:t>
            </a:r>
            <a:r>
              <a:rPr sz="2200" b="1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4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mediation</a:t>
            </a:r>
            <a:r>
              <a:rPr sz="2200" b="1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2200" b="1" spc="3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written</a:t>
            </a:r>
            <a:r>
              <a:rPr sz="2200" b="1" spc="40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consent</a:t>
            </a:r>
            <a:r>
              <a:rPr sz="2200" b="1" spc="4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4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both</a:t>
            </a:r>
            <a:r>
              <a:rPr sz="2200" b="1" spc="4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parties.</a:t>
            </a:r>
            <a:endParaRPr sz="2200">
              <a:latin typeface="Arial"/>
              <a:cs typeface="Arial"/>
            </a:endParaRPr>
          </a:p>
          <a:p>
            <a:pPr marL="12700" marR="6985" algn="just">
              <a:lnSpc>
                <a:spcPct val="90000"/>
              </a:lnSpc>
              <a:spcBef>
                <a:spcPts val="1005"/>
              </a:spcBef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State</a:t>
            </a:r>
            <a:r>
              <a:rPr sz="22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Government</a:t>
            </a:r>
            <a:r>
              <a:rPr sz="22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2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establish</a:t>
            </a:r>
            <a:r>
              <a:rPr sz="22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22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mediation</a:t>
            </a:r>
            <a:r>
              <a:rPr sz="22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cell</a:t>
            </a:r>
            <a:r>
              <a:rPr sz="2200" b="1" spc="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2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attached</a:t>
            </a:r>
            <a:r>
              <a:rPr sz="22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each</a:t>
            </a:r>
            <a:r>
              <a:rPr sz="2200" b="1" spc="40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40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4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District/State</a:t>
            </a:r>
            <a:r>
              <a:rPr sz="2200" b="1" spc="4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Commissions</a:t>
            </a:r>
            <a:r>
              <a:rPr sz="2200" b="1" spc="4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4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that</a:t>
            </a:r>
            <a:r>
              <a:rPr sz="2200" b="1" spc="4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State.</a:t>
            </a:r>
            <a:r>
              <a:rPr sz="2200" b="1" spc="4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4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Central</a:t>
            </a:r>
            <a:r>
              <a:rPr sz="2200" b="1" spc="4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Government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200" b="1" spc="2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establish</a:t>
            </a:r>
            <a:r>
              <a:rPr sz="2200" b="1" spc="2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b="1" spc="2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2200" b="1" spc="2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mediation</a:t>
            </a:r>
            <a:r>
              <a:rPr sz="2200" b="1" spc="2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cell</a:t>
            </a:r>
            <a:r>
              <a:rPr sz="2200" b="1" spc="2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2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200" b="1" spc="2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attached</a:t>
            </a:r>
            <a:r>
              <a:rPr sz="2200" b="1" spc="2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200" b="1" spc="2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2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National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Commission.</a:t>
            </a:r>
            <a:r>
              <a:rPr sz="22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Every</a:t>
            </a:r>
            <a:r>
              <a:rPr sz="22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22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mediation</a:t>
            </a:r>
            <a:r>
              <a:rPr sz="22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cell</a:t>
            </a:r>
            <a:r>
              <a:rPr sz="22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22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maintain:</a:t>
            </a:r>
            <a:endParaRPr sz="2200">
              <a:latin typeface="Arial"/>
              <a:cs typeface="Arial"/>
            </a:endParaRPr>
          </a:p>
          <a:p>
            <a:pPr marL="432434" indent="-419734">
              <a:lnSpc>
                <a:spcPct val="100000"/>
              </a:lnSpc>
              <a:spcBef>
                <a:spcPts val="735"/>
              </a:spcBef>
              <a:buAutoNum type="alphaLcParenBoth"/>
              <a:tabLst>
                <a:tab pos="432434" algn="l"/>
              </a:tabLst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list</a:t>
            </a:r>
            <a:r>
              <a:rPr sz="22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empanelled</a:t>
            </a:r>
            <a:r>
              <a:rPr sz="22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mediators;</a:t>
            </a:r>
            <a:endParaRPr sz="2200">
              <a:latin typeface="Arial"/>
              <a:cs typeface="Arial"/>
            </a:endParaRPr>
          </a:p>
          <a:p>
            <a:pPr marL="447675" indent="-434975">
              <a:lnSpc>
                <a:spcPct val="100000"/>
              </a:lnSpc>
              <a:spcBef>
                <a:spcPts val="735"/>
              </a:spcBef>
              <a:buAutoNum type="alphaLcParenBoth"/>
              <a:tabLst>
                <a:tab pos="447675" algn="l"/>
              </a:tabLst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22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list</a:t>
            </a:r>
            <a:r>
              <a:rPr sz="22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cases</a:t>
            </a:r>
            <a:r>
              <a:rPr sz="22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handled</a:t>
            </a:r>
            <a:r>
              <a:rPr sz="22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2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cell;</a:t>
            </a:r>
            <a:endParaRPr sz="2200">
              <a:latin typeface="Arial"/>
              <a:cs typeface="Arial"/>
            </a:endParaRPr>
          </a:p>
          <a:p>
            <a:pPr marL="432434" indent="-419734">
              <a:lnSpc>
                <a:spcPct val="100000"/>
              </a:lnSpc>
              <a:spcBef>
                <a:spcPts val="740"/>
              </a:spcBef>
              <a:buAutoNum type="alphaLcParenBoth"/>
              <a:tabLst>
                <a:tab pos="432434" algn="l"/>
              </a:tabLst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record</a:t>
            </a:r>
            <a:r>
              <a:rPr sz="22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2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proceeding;</a:t>
            </a:r>
            <a:r>
              <a:rPr sz="22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25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endParaRPr sz="2200">
              <a:latin typeface="Arial"/>
              <a:cs typeface="Arial"/>
            </a:endParaRPr>
          </a:p>
          <a:p>
            <a:pPr marL="447675" indent="-434975">
              <a:lnSpc>
                <a:spcPct val="100000"/>
              </a:lnSpc>
              <a:spcBef>
                <a:spcPts val="735"/>
              </a:spcBef>
              <a:buAutoNum type="alphaLcParenBoth"/>
              <a:tabLst>
                <a:tab pos="447675" algn="l"/>
              </a:tabLst>
            </a:pP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sz="22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other</a:t>
            </a:r>
            <a:r>
              <a:rPr sz="22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information</a:t>
            </a:r>
            <a:r>
              <a:rPr sz="22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2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22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specified</a:t>
            </a:r>
            <a:r>
              <a:rPr sz="22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200" b="1" spc="-10" dirty="0">
                <a:solidFill>
                  <a:srgbClr val="001F5F"/>
                </a:solidFill>
                <a:latin typeface="Arial"/>
                <a:cs typeface="Arial"/>
              </a:rPr>
              <a:t>regulations.</a:t>
            </a:r>
            <a:endParaRPr sz="2200">
              <a:latin typeface="Arial"/>
              <a:cs typeface="Arial"/>
            </a:endParaRPr>
          </a:p>
          <a:p>
            <a:pPr marL="12700" marR="5715" algn="just">
              <a:lnSpc>
                <a:spcPts val="2590"/>
              </a:lnSpc>
              <a:spcBef>
                <a:spcPts val="1040"/>
              </a:spcBef>
            </a:pP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400" b="1" spc="3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Commission</a:t>
            </a:r>
            <a:r>
              <a:rPr sz="2400" b="1" spc="3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shall</a:t>
            </a:r>
            <a:r>
              <a:rPr sz="2400" b="1" spc="36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within</a:t>
            </a:r>
            <a:r>
              <a:rPr sz="2400" b="1" spc="3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seven</a:t>
            </a:r>
            <a:r>
              <a:rPr sz="2400" b="1" spc="38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days</a:t>
            </a:r>
            <a:r>
              <a:rPr sz="2400" b="1" spc="3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24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400" b="1" spc="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receipt</a:t>
            </a:r>
            <a:r>
              <a:rPr sz="2400" b="1" spc="39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2400" b="1" spc="38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400" b="1" spc="3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Arial"/>
                <a:cs typeface="Arial"/>
              </a:rPr>
              <a:t>settlement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report</a:t>
            </a:r>
            <a:r>
              <a:rPr sz="2400" b="1" spc="22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pass</a:t>
            </a:r>
            <a:r>
              <a:rPr sz="2400" b="1" spc="2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suitable</a:t>
            </a:r>
            <a:r>
              <a:rPr sz="2400" b="1" spc="204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order</a:t>
            </a:r>
            <a:r>
              <a:rPr sz="2400" b="1" spc="229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recording</a:t>
            </a:r>
            <a:r>
              <a:rPr sz="2400" b="1" spc="21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such</a:t>
            </a:r>
            <a:r>
              <a:rPr sz="2400" b="1" spc="2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settlement</a:t>
            </a:r>
            <a:r>
              <a:rPr sz="2400" b="1" spc="21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2400" b="1" spc="22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2400" b="1" spc="2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Arial"/>
                <a:cs typeface="Arial"/>
              </a:rPr>
              <a:t>dispute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and</a:t>
            </a:r>
            <a:r>
              <a:rPr sz="2400" b="1" spc="-4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dispose</a:t>
            </a:r>
            <a:r>
              <a:rPr sz="2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of</a:t>
            </a:r>
            <a:r>
              <a:rPr sz="2400" b="1" spc="-3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the</a:t>
            </a:r>
            <a:r>
              <a:rPr sz="2400" b="1" spc="-4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dirty="0">
                <a:solidFill>
                  <a:srgbClr val="C00000"/>
                </a:solidFill>
                <a:latin typeface="Arial"/>
                <a:cs typeface="Arial"/>
              </a:rPr>
              <a:t>matter</a:t>
            </a:r>
            <a:r>
              <a:rPr sz="2400" b="1" spc="-2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2400" b="1" spc="-10" dirty="0">
                <a:solidFill>
                  <a:srgbClr val="C00000"/>
                </a:solidFill>
                <a:latin typeface="Arial"/>
                <a:cs typeface="Arial"/>
              </a:rPr>
              <a:t>accordingly.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207414" y="45542"/>
            <a:ext cx="1034796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/>
              <a:t>RELIEF BY DISTRICT COMMISSION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09345" y="776986"/>
            <a:ext cx="11089640" cy="5386070"/>
          </a:xfrm>
          <a:prstGeom prst="rect">
            <a:avLst/>
          </a:prstGeom>
        </p:spPr>
        <p:txBody>
          <a:bodyPr vert="horz" wrap="square" lIns="0" tIns="59055" rIns="0" bIns="0" rtlCol="0">
            <a:spAutoFit/>
          </a:bodyPr>
          <a:lstStyle/>
          <a:p>
            <a:pPr marL="12700" marR="6985" algn="just">
              <a:lnSpc>
                <a:spcPct val="90000"/>
              </a:lnSpc>
              <a:spcBef>
                <a:spcPts val="465"/>
              </a:spcBef>
            </a:pP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If,</a:t>
            </a:r>
            <a:r>
              <a:rPr sz="31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after</a:t>
            </a:r>
            <a:r>
              <a:rPr sz="31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proceeding</a:t>
            </a:r>
            <a:r>
              <a:rPr sz="3100" b="1" spc="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conducted</a:t>
            </a:r>
            <a:r>
              <a:rPr sz="3100" b="1" spc="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latin typeface="Arial"/>
                <a:cs typeface="Arial"/>
              </a:rPr>
              <a:t>District</a:t>
            </a:r>
            <a:r>
              <a:rPr sz="3100" b="1" spc="35" dirty="0">
                <a:latin typeface="Arial"/>
                <a:cs typeface="Arial"/>
              </a:rPr>
              <a:t> </a:t>
            </a:r>
            <a:r>
              <a:rPr sz="3100" b="1" spc="-10" dirty="0">
                <a:latin typeface="Arial"/>
                <a:cs typeface="Arial"/>
              </a:rPr>
              <a:t>Commission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is</a:t>
            </a:r>
            <a:r>
              <a:rPr sz="31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satisfied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about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complaint,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it</a:t>
            </a:r>
            <a:r>
              <a:rPr sz="3100" b="1" spc="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shall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issue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order</a:t>
            </a:r>
            <a:r>
              <a:rPr sz="31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25" dirty="0">
                <a:solidFill>
                  <a:srgbClr val="001F5F"/>
                </a:solidFill>
                <a:latin typeface="Arial"/>
                <a:cs typeface="Arial"/>
              </a:rPr>
              <a:t>to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opposite</a:t>
            </a:r>
            <a:r>
              <a:rPr sz="31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party</a:t>
            </a:r>
            <a:r>
              <a:rPr sz="31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directing</a:t>
            </a:r>
            <a:r>
              <a:rPr sz="31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20" dirty="0">
                <a:solidFill>
                  <a:srgbClr val="001F5F"/>
                </a:solidFill>
                <a:latin typeface="Arial"/>
                <a:cs typeface="Arial"/>
              </a:rPr>
              <a:t>him:</a:t>
            </a:r>
            <a:endParaRPr sz="3100">
              <a:latin typeface="Arial"/>
              <a:cs typeface="Arial"/>
            </a:endParaRPr>
          </a:p>
          <a:p>
            <a:pPr marL="324485" indent="-315595">
              <a:lnSpc>
                <a:spcPct val="100000"/>
              </a:lnSpc>
              <a:spcBef>
                <a:spcPts val="635"/>
              </a:spcBef>
              <a:buSzPct val="96774"/>
              <a:buFont typeface="Wingdings"/>
              <a:buChar char=""/>
              <a:tabLst>
                <a:tab pos="324485" algn="l"/>
              </a:tabLst>
            </a:pPr>
            <a:r>
              <a:rPr sz="3100" b="1" spc="-30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remove</a:t>
            </a:r>
            <a:r>
              <a:rPr sz="31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defect</a:t>
            </a:r>
            <a:r>
              <a:rPr sz="31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pointed</a:t>
            </a:r>
            <a:r>
              <a:rPr sz="3100" b="1" spc="-10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out</a:t>
            </a:r>
            <a:r>
              <a:rPr sz="31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31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goods;</a:t>
            </a:r>
            <a:endParaRPr sz="3100">
              <a:latin typeface="Arial"/>
              <a:cs typeface="Arial"/>
            </a:endParaRPr>
          </a:p>
          <a:p>
            <a:pPr marL="324485" indent="-316230">
              <a:lnSpc>
                <a:spcPct val="100000"/>
              </a:lnSpc>
              <a:spcBef>
                <a:spcPts val="625"/>
              </a:spcBef>
              <a:buSzPct val="96774"/>
              <a:buFont typeface="Wingdings"/>
              <a:buChar char=""/>
              <a:tabLst>
                <a:tab pos="324485" algn="l"/>
              </a:tabLst>
            </a:pPr>
            <a:r>
              <a:rPr sz="3100" b="1" spc="-30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-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removal</a:t>
            </a:r>
            <a:r>
              <a:rPr sz="31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31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deficiencies</a:t>
            </a:r>
            <a:r>
              <a:rPr sz="3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3100" b="1" spc="-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3100">
              <a:latin typeface="Arial"/>
              <a:cs typeface="Arial"/>
            </a:endParaRPr>
          </a:p>
          <a:p>
            <a:pPr marL="324485" indent="-315595">
              <a:lnSpc>
                <a:spcPct val="100000"/>
              </a:lnSpc>
              <a:spcBef>
                <a:spcPts val="625"/>
              </a:spcBef>
              <a:buSzPct val="96774"/>
              <a:buFont typeface="Wingdings"/>
              <a:buChar char=""/>
              <a:tabLst>
                <a:tab pos="324485" algn="l"/>
              </a:tabLst>
            </a:pPr>
            <a:r>
              <a:rPr sz="3100" b="1" spc="-30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-10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replacement</a:t>
            </a:r>
            <a:r>
              <a:rPr sz="31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3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new</a:t>
            </a:r>
            <a:r>
              <a:rPr sz="31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31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free</a:t>
            </a:r>
            <a:r>
              <a:rPr sz="31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31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defects;</a:t>
            </a:r>
            <a:endParaRPr sz="3100">
              <a:latin typeface="Arial"/>
              <a:cs typeface="Arial"/>
            </a:endParaRPr>
          </a:p>
          <a:p>
            <a:pPr marL="324485" indent="-316230">
              <a:lnSpc>
                <a:spcPct val="100000"/>
              </a:lnSpc>
              <a:spcBef>
                <a:spcPts val="640"/>
              </a:spcBef>
              <a:buSzPct val="96774"/>
              <a:buFont typeface="Wingdings"/>
              <a:buChar char=""/>
              <a:tabLst>
                <a:tab pos="324485" algn="l"/>
              </a:tabLst>
            </a:pPr>
            <a:r>
              <a:rPr sz="3100" b="1" spc="-30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-1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refund</a:t>
            </a:r>
            <a:r>
              <a:rPr sz="3100" b="1" spc="-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3100" b="1" spc="-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price/</a:t>
            </a:r>
            <a:r>
              <a:rPr sz="31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charges</a:t>
            </a:r>
            <a:r>
              <a:rPr sz="31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etc.;</a:t>
            </a:r>
            <a:endParaRPr sz="3100">
              <a:latin typeface="Arial"/>
              <a:cs typeface="Arial"/>
            </a:endParaRPr>
          </a:p>
          <a:p>
            <a:pPr marL="241300" marR="5080" indent="-232410" algn="just">
              <a:lnSpc>
                <a:spcPct val="90000"/>
              </a:lnSpc>
              <a:spcBef>
                <a:spcPts val="994"/>
              </a:spcBef>
              <a:buSzPct val="96774"/>
              <a:buFont typeface="Wingdings"/>
              <a:buChar char=""/>
              <a:tabLst>
                <a:tab pos="241300" algn="l"/>
                <a:tab pos="324485" algn="l"/>
              </a:tabLst>
            </a:pP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	To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pay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such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amount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may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3100" b="1" spc="280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awarded</a:t>
            </a:r>
            <a:r>
              <a:rPr sz="3100" b="1" spc="285" dirty="0">
                <a:solidFill>
                  <a:srgbClr val="001F5F"/>
                </a:solidFill>
                <a:latin typeface="Arial"/>
                <a:cs typeface="Arial"/>
              </a:rPr>
              <a:t>   </a:t>
            </a:r>
            <a:r>
              <a:rPr sz="3100" b="1" spc="-25" dirty="0">
                <a:solidFill>
                  <a:srgbClr val="001F5F"/>
                </a:solidFill>
                <a:latin typeface="Arial"/>
                <a:cs typeface="Arial"/>
              </a:rPr>
              <a:t>as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compensation</a:t>
            </a:r>
            <a:r>
              <a:rPr sz="3100" b="1" spc="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3100" b="1" spc="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for</a:t>
            </a:r>
            <a:r>
              <a:rPr sz="3100" b="1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any</a:t>
            </a:r>
            <a:r>
              <a:rPr sz="31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loss</a:t>
            </a:r>
            <a:r>
              <a:rPr sz="3100" b="1" spc="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3100" b="1" spc="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injury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suffered</a:t>
            </a:r>
            <a:r>
              <a:rPr sz="3100" b="1" spc="459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3100" b="1" spc="4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4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consumer,</a:t>
            </a:r>
            <a:r>
              <a:rPr sz="3100" b="1" spc="4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due</a:t>
            </a:r>
            <a:r>
              <a:rPr sz="3100" b="1" spc="434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4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4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negligence</a:t>
            </a:r>
            <a:r>
              <a:rPr sz="3100" b="1" spc="4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3100" b="1" spc="4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opposite</a:t>
            </a:r>
            <a:r>
              <a:rPr sz="3100" b="1" spc="-9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party.</a:t>
            </a:r>
            <a:endParaRPr sz="3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85190" y="0"/>
            <a:ext cx="11407140" cy="407670"/>
          </a:xfrm>
          <a:custGeom>
            <a:avLst/>
            <a:gdLst/>
            <a:ahLst/>
            <a:cxnLst/>
            <a:rect l="l" t="t" r="r" b="b"/>
            <a:pathLst>
              <a:path w="11407140" h="407670">
                <a:moveTo>
                  <a:pt x="0" y="407670"/>
                </a:moveTo>
                <a:lnTo>
                  <a:pt x="11406759" y="407670"/>
                </a:lnTo>
                <a:lnTo>
                  <a:pt x="11406759" y="0"/>
                </a:lnTo>
                <a:lnTo>
                  <a:pt x="0" y="0"/>
                </a:lnTo>
                <a:lnTo>
                  <a:pt x="0" y="40767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778840" y="-3175"/>
          <a:ext cx="11401424" cy="61296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26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378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853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104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23545">
                <a:tc gridSpan="4">
                  <a:txBody>
                    <a:bodyPr/>
                    <a:lstStyle/>
                    <a:p>
                      <a:pPr marL="3810" algn="ctr">
                        <a:lnSpc>
                          <a:spcPts val="3235"/>
                        </a:lnSpc>
                      </a:pPr>
                      <a:r>
                        <a:rPr sz="28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SUMMARY</a:t>
                      </a:r>
                      <a:r>
                        <a:rPr sz="2800" b="1" spc="-9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8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r>
                        <a:rPr sz="2800" b="1" spc="-1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800" b="1" spc="-7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8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PUNISHMENT</a:t>
                      </a:r>
                      <a:endParaRPr sz="28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635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457834" algn="ctr">
                        <a:lnSpc>
                          <a:spcPts val="2345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Particulars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1125220">
                        <a:lnSpc>
                          <a:spcPts val="234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r>
                        <a:rPr sz="20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Type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62940" marR="406400" indent="-247015">
                        <a:lnSpc>
                          <a:spcPts val="2400"/>
                        </a:lnSpc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Punishment Amount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612775" marR="155575" indent="-445770">
                        <a:lnSpc>
                          <a:spcPts val="2400"/>
                        </a:lnSpc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Imprisonment Period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marL="36830">
                        <a:lnSpc>
                          <a:spcPts val="2345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District</a:t>
                      </a:r>
                      <a:r>
                        <a:rPr sz="2000" b="1" spc="-6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4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Found</a:t>
                      </a:r>
                      <a:r>
                        <a:rPr sz="2000" b="1" spc="-7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guilty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4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25000/-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4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ts val="2355"/>
                        </a:lnSpc>
                        <a:spcBef>
                          <a:spcPts val="6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Direction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Central</a:t>
                      </a:r>
                      <a:r>
                        <a:rPr sz="2000" b="1" spc="-1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Authority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403225">
                        <a:lnSpc>
                          <a:spcPts val="24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Fails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comply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with</a:t>
                      </a:r>
                      <a:r>
                        <a:rPr sz="20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any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direction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20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4800">
                <a:tc rowSpan="2"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False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misleading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advertisement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First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3380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every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subsequent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offence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50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5285">
                <a:tc rowSpan="4">
                  <a:txBody>
                    <a:bodyPr/>
                    <a:lstStyle/>
                    <a:p>
                      <a:pPr marL="36830" marR="86360">
                        <a:lnSpc>
                          <a:spcPts val="2400"/>
                        </a:lnSpc>
                        <a:spcBef>
                          <a:spcPts val="3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Manufacturing</a:t>
                      </a:r>
                      <a:r>
                        <a:rPr sz="2000" b="1" spc="-6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sale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storing,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selling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distributing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importing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products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 marR="464820">
                        <a:lnSpc>
                          <a:spcPts val="2400"/>
                        </a:lnSpc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containing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adulterant</a:t>
                      </a:r>
                      <a:r>
                        <a:rPr sz="20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importing</a:t>
                      </a:r>
                      <a:r>
                        <a:rPr sz="2000" b="1" spc="-5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spurious</a:t>
                      </a:r>
                      <a:r>
                        <a:rPr sz="2000" b="1" spc="-4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goods.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 marR="156210">
                        <a:lnSpc>
                          <a:spcPct val="100000"/>
                        </a:lnSpc>
                        <a:spcBef>
                          <a:spcPts val="470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(1</a:t>
                      </a:r>
                      <a:r>
                        <a:rPr sz="1950" b="1" baseline="2564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st</a:t>
                      </a:r>
                      <a:r>
                        <a:rPr sz="1950" b="1" spc="240" baseline="2564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conviction,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suspend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licence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period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up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2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two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years,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and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2000" b="1" spc="-1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case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second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subsequent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conviction,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cancel</a:t>
                      </a:r>
                      <a:r>
                        <a:rPr sz="2000" b="1" spc="-4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3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licence)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Does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not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any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6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499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Causing</a:t>
                      </a:r>
                      <a:r>
                        <a:rPr sz="20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not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amounting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grievous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hurt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74993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 marR="133350">
                        <a:lnSpc>
                          <a:spcPts val="2400"/>
                        </a:lnSpc>
                        <a:spcBef>
                          <a:spcPts val="3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Causing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injury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resulting</a:t>
                      </a:r>
                      <a:r>
                        <a:rPr sz="20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grievous</a:t>
                      </a:r>
                      <a:r>
                        <a:rPr sz="20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hurt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7465">
                        <a:lnSpc>
                          <a:spcPct val="100000"/>
                        </a:lnSpc>
                        <a:spcBef>
                          <a:spcPts val="600"/>
                        </a:spcBef>
                      </a:pP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non-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bailable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9EB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247775">
                <a:tc vMerge="1">
                  <a:txBody>
                    <a:bodyPr/>
                    <a:lstStyle/>
                    <a:p>
                      <a:endParaRPr/>
                    </a:p>
                  </a:txBody>
                  <a:tcPr marL="0" marR="0" marT="38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4471C4"/>
                    </a:solidFill>
                  </a:tcPr>
                </a:tc>
                <a:tc>
                  <a:txBody>
                    <a:bodyPr/>
                    <a:lstStyle/>
                    <a:p>
                      <a:pPr marL="36830">
                        <a:lnSpc>
                          <a:spcPts val="235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Results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in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death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6830">
                        <a:lnSpc>
                          <a:spcPct val="100000"/>
                        </a:lnSpc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consumer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Rs.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10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Lakh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tc>
                  <a:txBody>
                    <a:bodyPr/>
                    <a:lstStyle/>
                    <a:p>
                      <a:pPr marL="37465">
                        <a:lnSpc>
                          <a:spcPts val="2355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Min.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7</a:t>
                      </a:r>
                      <a:r>
                        <a:rPr sz="2000" b="1" spc="-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years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37465" marR="134620">
                        <a:lnSpc>
                          <a:spcPct val="125000"/>
                        </a:lnSpc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Max.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Whole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life non-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bailable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635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FD4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85800" y="342849"/>
            <a:ext cx="859666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APPEAL AGAIST THE ORDER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84656" y="1003249"/>
            <a:ext cx="11176000" cy="501142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marR="5080" indent="-232410" algn="just">
              <a:lnSpc>
                <a:spcPct val="100000"/>
              </a:lnSpc>
              <a:spcBef>
                <a:spcPts val="105"/>
              </a:spcBef>
              <a:buSzPct val="96153"/>
              <a:buFont typeface="Wingdings"/>
              <a:buChar char=""/>
              <a:tabLst>
                <a:tab pos="241300" algn="l"/>
                <a:tab pos="274320" algn="l"/>
              </a:tabLst>
            </a:pP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2600" b="1" spc="36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2600" b="1" spc="3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2600" b="1" spc="36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2600" b="1" spc="3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2600" b="1" spc="3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State</a:t>
            </a:r>
            <a:r>
              <a:rPr sz="2600" b="1" spc="3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37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2600" b="1" spc="38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38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award</a:t>
            </a:r>
            <a:r>
              <a:rPr sz="2600" b="1" spc="37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District</a:t>
            </a:r>
            <a:r>
              <a:rPr sz="2600" b="1" spc="2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2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2600" b="1" spc="3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45</a:t>
            </a:r>
            <a:r>
              <a:rPr sz="2600" b="1" spc="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days</a:t>
            </a:r>
            <a:r>
              <a:rPr sz="2600" b="1" spc="3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2600" b="1" spc="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3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date</a:t>
            </a:r>
            <a:r>
              <a:rPr sz="2600" b="1" spc="2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2600" b="1" spc="2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after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Deposit</a:t>
            </a:r>
            <a:r>
              <a:rPr sz="26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26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is 50%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2600">
              <a:latin typeface="Arial"/>
              <a:cs typeface="Arial"/>
            </a:endParaRPr>
          </a:p>
          <a:p>
            <a:pPr marL="241300" marR="5080" indent="-232410" algn="just">
              <a:lnSpc>
                <a:spcPct val="100000"/>
              </a:lnSpc>
              <a:spcBef>
                <a:spcPts val="600"/>
              </a:spcBef>
              <a:buSzPct val="96153"/>
              <a:buFont typeface="Wingdings"/>
              <a:buChar char=""/>
              <a:tabLst>
                <a:tab pos="241300" algn="l"/>
                <a:tab pos="274320" algn="l"/>
              </a:tabLst>
            </a:pP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26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26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National</a:t>
            </a:r>
            <a:r>
              <a:rPr sz="26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award</a:t>
            </a:r>
            <a:r>
              <a:rPr sz="260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State</a:t>
            </a:r>
            <a:r>
              <a:rPr sz="2600" b="1" spc="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2600" b="1" spc="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30 days</a:t>
            </a:r>
            <a:r>
              <a:rPr sz="2600" b="1" spc="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2600" b="1" spc="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 date</a:t>
            </a:r>
            <a:r>
              <a:rPr sz="2600" b="1" spc="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2600" b="1" spc="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after</a:t>
            </a:r>
            <a:r>
              <a:rPr sz="2600" b="1" spc="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Deposit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2600" b="1" spc="-4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is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2600">
              <a:latin typeface="Arial"/>
              <a:cs typeface="Arial"/>
            </a:endParaRPr>
          </a:p>
          <a:p>
            <a:pPr marL="241300" marR="6985" indent="-232410" algn="just">
              <a:lnSpc>
                <a:spcPct val="100000"/>
              </a:lnSpc>
              <a:spcBef>
                <a:spcPts val="605"/>
              </a:spcBef>
              <a:buSzPct val="96153"/>
              <a:buFont typeface="Wingdings"/>
              <a:buChar char=""/>
              <a:tabLst>
                <a:tab pos="241300" algn="l"/>
                <a:tab pos="274320" algn="l"/>
              </a:tabLst>
            </a:pP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	Any</a:t>
            </a:r>
            <a:r>
              <a:rPr sz="2600" b="1" spc="43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2600" b="1" spc="44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2600" b="1" spc="43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2600" b="1" spc="434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2600" b="1" spc="44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Supreme</a:t>
            </a:r>
            <a:r>
              <a:rPr sz="2600" b="1" spc="44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Court</a:t>
            </a:r>
            <a:r>
              <a:rPr sz="2600" b="1" spc="44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against</a:t>
            </a:r>
            <a:r>
              <a:rPr sz="2600" b="1" spc="44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National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-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within  30  days</a:t>
            </a:r>
            <a:r>
              <a:rPr sz="2600" b="1" spc="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2600" b="1" spc="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  date  of</a:t>
            </a:r>
            <a:r>
              <a:rPr sz="2600" b="1" spc="-5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after 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Deposit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amount</a:t>
            </a:r>
            <a:r>
              <a:rPr sz="2600" b="1" spc="-4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is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50%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amount.</a:t>
            </a:r>
            <a:endParaRPr sz="2600">
              <a:latin typeface="Arial"/>
              <a:cs typeface="Arial"/>
            </a:endParaRPr>
          </a:p>
          <a:p>
            <a:pPr marL="241300" marR="5080" indent="-232410" algn="just">
              <a:lnSpc>
                <a:spcPct val="100000"/>
              </a:lnSpc>
              <a:spcBef>
                <a:spcPts val="600"/>
              </a:spcBef>
              <a:buSzPct val="96153"/>
              <a:buFont typeface="Wingdings"/>
              <a:buChar char=""/>
              <a:tabLst>
                <a:tab pos="241300" algn="l"/>
                <a:tab pos="274320" algn="l"/>
              </a:tabLst>
            </a:pP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	A</a:t>
            </a:r>
            <a:r>
              <a:rPr sz="2600" b="1" spc="3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person</a:t>
            </a:r>
            <a:r>
              <a:rPr sz="2600" b="1" spc="4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aggrieved</a:t>
            </a:r>
            <a:r>
              <a:rPr sz="2600" b="1" spc="5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by</a:t>
            </a:r>
            <a:r>
              <a:rPr sz="2600" b="1" spc="484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any</a:t>
            </a:r>
            <a:r>
              <a:rPr sz="2600" b="1" spc="49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order</a:t>
            </a:r>
            <a:r>
              <a:rPr sz="2600" b="1" spc="49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passed</a:t>
            </a:r>
            <a:r>
              <a:rPr sz="2600" b="1" spc="49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by</a:t>
            </a:r>
            <a:r>
              <a:rPr sz="2600" b="1" spc="49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49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Central</a:t>
            </a:r>
            <a:r>
              <a:rPr sz="2600" b="1" spc="50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Authority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may</a:t>
            </a:r>
            <a:r>
              <a:rPr sz="2600" b="1" spc="5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file</a:t>
            </a:r>
            <a:r>
              <a:rPr sz="2600" b="1" spc="55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an</a:t>
            </a:r>
            <a:r>
              <a:rPr sz="2600" b="1" spc="54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appeal</a:t>
            </a:r>
            <a:r>
              <a:rPr sz="2600" b="1" spc="5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to</a:t>
            </a:r>
            <a:r>
              <a:rPr sz="2600" b="1" spc="54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5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National</a:t>
            </a:r>
            <a:r>
              <a:rPr sz="2600" b="1" spc="5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Commission</a:t>
            </a:r>
            <a:r>
              <a:rPr sz="2600" b="1" spc="5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within</a:t>
            </a:r>
            <a:r>
              <a:rPr sz="2600" b="1" spc="5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a</a:t>
            </a:r>
            <a:r>
              <a:rPr sz="2600" b="1" spc="5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period</a:t>
            </a:r>
            <a:r>
              <a:rPr sz="2600" b="1" spc="54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of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thirty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days</a:t>
            </a:r>
            <a:r>
              <a:rPr sz="2600" b="1" spc="-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from</a:t>
            </a:r>
            <a:r>
              <a:rPr sz="2600" b="1" spc="-1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the</a:t>
            </a:r>
            <a:r>
              <a:rPr sz="2600" b="1" spc="-3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date</a:t>
            </a:r>
            <a:r>
              <a:rPr sz="2600" b="1" spc="-2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-4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receipt</a:t>
            </a:r>
            <a:r>
              <a:rPr sz="2600" b="1" spc="-25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of</a:t>
            </a:r>
            <a:r>
              <a:rPr sz="2600" b="1" spc="-3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6F2F9F"/>
                </a:solidFill>
                <a:latin typeface="Arial"/>
                <a:cs typeface="Arial"/>
              </a:rPr>
              <a:t>such</a:t>
            </a:r>
            <a:r>
              <a:rPr sz="2600" b="1" spc="-50" dirty="0">
                <a:solidFill>
                  <a:srgbClr val="6F2F9F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6F2F9F"/>
                </a:solidFill>
                <a:latin typeface="Arial"/>
                <a:cs typeface="Arial"/>
              </a:rPr>
              <a:t>order.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0" y="199263"/>
            <a:ext cx="8596668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49275">
              <a:lnSpc>
                <a:spcPct val="100000"/>
              </a:lnSpc>
              <a:spcBef>
                <a:spcPts val="100"/>
              </a:spcBef>
            </a:pPr>
            <a:r>
              <a:rPr dirty="0"/>
              <a:t>TIME LIMIT FOR ACTION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31850" y="859663"/>
          <a:ext cx="11353165" cy="5054599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6931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00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41959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ACTION</a:t>
                      </a:r>
                      <a:r>
                        <a:rPr sz="2000" b="1" spc="-8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TAKEN</a:t>
                      </a:r>
                      <a:r>
                        <a:rPr sz="2000" b="1" spc="-5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2000" b="1" spc="-75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marL="6610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TIME</a:t>
                      </a:r>
                      <a:r>
                        <a:rPr sz="2000" b="1" spc="-3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0" dirty="0">
                          <a:solidFill>
                            <a:srgbClr val="FFFFFF"/>
                          </a:solidFill>
                          <a:latin typeface="Arial"/>
                          <a:cs typeface="Arial"/>
                        </a:rPr>
                        <a:t>LIMIT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0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06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Admission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complaint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from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date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receipt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complaint.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21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989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Disposal</a:t>
                      </a:r>
                      <a:r>
                        <a:rPr sz="20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without</a:t>
                      </a:r>
                      <a:r>
                        <a:rPr sz="2000" b="1" spc="-6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analysis or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testing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commodities.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8013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068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Disposal</a:t>
                      </a:r>
                      <a:r>
                        <a:rPr sz="20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analysis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testing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of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commodities.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801370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5</a:t>
                      </a:r>
                      <a:r>
                        <a:rPr sz="2000" b="1" spc="-1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months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91440" marR="83820">
                        <a:lnSpc>
                          <a:spcPct val="107100"/>
                        </a:lnSpc>
                        <a:spcBef>
                          <a:spcPts val="125"/>
                        </a:spcBef>
                        <a:tabLst>
                          <a:tab pos="1078865" algn="l"/>
                          <a:tab pos="2104390" algn="l"/>
                          <a:tab pos="2624455" algn="l"/>
                          <a:tab pos="3412490" algn="l"/>
                          <a:tab pos="4213860" algn="l"/>
                          <a:tab pos="4648200" algn="l"/>
                          <a:tab pos="5168265" algn="l"/>
                          <a:tab pos="6178550" algn="l"/>
                          <a:tab pos="7841615" algn="l"/>
                          <a:tab pos="8219440" algn="l"/>
                        </a:tabLst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District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587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45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91440" marR="83820">
                        <a:lnSpc>
                          <a:spcPct val="107000"/>
                        </a:lnSpc>
                        <a:spcBef>
                          <a:spcPts val="130"/>
                        </a:spcBef>
                        <a:tabLst>
                          <a:tab pos="1102995" algn="l"/>
                          <a:tab pos="2154555" algn="l"/>
                          <a:tab pos="2700655" algn="l"/>
                          <a:tab pos="3512820" algn="l"/>
                          <a:tab pos="4340860" algn="l"/>
                          <a:tab pos="4799330" algn="l"/>
                          <a:tab pos="5344795" algn="l"/>
                          <a:tab pos="6128385" algn="l"/>
                          <a:tab pos="7815580" algn="l"/>
                          <a:tab pos="8219440" algn="l"/>
                        </a:tabLst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State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	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2000" b="1" spc="-6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295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746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91440" marR="83820">
                        <a:lnSpc>
                          <a:spcPct val="107000"/>
                        </a:lnSpc>
                        <a:spcBef>
                          <a:spcPts val="13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20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20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40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20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20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spc="38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r>
                        <a:rPr sz="20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</a:t>
                      </a:r>
                      <a:r>
                        <a:rPr sz="2000" b="1" spc="40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3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Supreme</a:t>
                      </a:r>
                      <a:r>
                        <a:rPr sz="2000" b="1" spc="-5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Court.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1651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27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against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order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made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by</a:t>
                      </a:r>
                      <a:r>
                        <a:rPr sz="2000" b="1" spc="-5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Central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Authority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to</a:t>
                      </a:r>
                      <a:r>
                        <a:rPr sz="2000" b="1" spc="-3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the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National</a:t>
                      </a:r>
                      <a:endParaRPr sz="2000">
                        <a:latin typeface="Arial"/>
                        <a:cs typeface="Arial"/>
                      </a:endParaRPr>
                    </a:p>
                    <a:p>
                      <a:pPr marL="9144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Commission.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30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CACA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3075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Decision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should</a:t>
                      </a:r>
                      <a:r>
                        <a:rPr sz="2000" b="1" spc="-4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be</a:t>
                      </a:r>
                      <a:r>
                        <a:rPr sz="2000" b="1" spc="-2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taken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on</a:t>
                      </a:r>
                      <a:r>
                        <a:rPr sz="2000" b="1" spc="-9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Appeals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for</a:t>
                      </a:r>
                      <a:r>
                        <a:rPr sz="2000" b="1" spc="-3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admission</a:t>
                      </a:r>
                      <a:r>
                        <a:rPr sz="2000" b="1" spc="-45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or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sz="2000" b="1" spc="-1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rejection.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tc>
                  <a:txBody>
                    <a:bodyPr/>
                    <a:lstStyle/>
                    <a:p>
                      <a:pPr marL="90233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2000" b="1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90</a:t>
                      </a:r>
                      <a:r>
                        <a:rPr sz="2000" b="1" spc="-20" dirty="0">
                          <a:solidFill>
                            <a:srgbClr val="001F5F"/>
                          </a:solidFill>
                          <a:latin typeface="Arial"/>
                          <a:cs typeface="Arial"/>
                        </a:rPr>
                        <a:t> days</a:t>
                      </a:r>
                      <a:endParaRPr sz="2000" dirty="0">
                        <a:latin typeface="Arial"/>
                        <a:cs typeface="Arial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7E7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6200" y="197080"/>
            <a:ext cx="12039600" cy="909864"/>
          </a:xfrm>
          <a:prstGeom prst="rect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txBody>
          <a:bodyPr vert="horz" wrap="square" lIns="0" tIns="7810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615"/>
              </a:spcBef>
            </a:pPr>
            <a:r>
              <a:rPr lang="en-IN" sz="5400" b="1" dirty="0">
                <a:solidFill>
                  <a:schemeClr val="bg1"/>
                </a:solidFill>
              </a:rPr>
              <a:t>NAWADA VIDHI MAHAVIDYALAYA</a:t>
            </a:r>
            <a:endParaRPr sz="5400" b="1" spc="-25" dirty="0">
              <a:solidFill>
                <a:schemeClr val="bg1"/>
              </a:solidFill>
            </a:endParaRPr>
          </a:p>
        </p:txBody>
      </p:sp>
      <p:sp>
        <p:nvSpPr>
          <p:cNvPr id="5" name="object 2">
            <a:extLst>
              <a:ext uri="{FF2B5EF4-FFF2-40B4-BE49-F238E27FC236}">
                <a16:creationId xmlns:a16="http://schemas.microsoft.com/office/drawing/2014/main" id="{D1EA23EE-AD76-BA7E-C2AF-FD382EABE430}"/>
              </a:ext>
            </a:extLst>
          </p:cNvPr>
          <p:cNvSpPr txBox="1">
            <a:spLocks/>
          </p:cNvSpPr>
          <p:nvPr/>
        </p:nvSpPr>
        <p:spPr>
          <a:xfrm>
            <a:off x="2659626" y="1524000"/>
            <a:ext cx="6629400" cy="3926075"/>
          </a:xfrm>
          <a:prstGeom prst="rect">
            <a:avLst/>
          </a:prstGeom>
          <a:solidFill>
            <a:srgbClr val="00B050"/>
          </a:solidFill>
          <a:ln>
            <a:solidFill>
              <a:srgbClr val="0070C0"/>
            </a:solidFill>
          </a:ln>
        </p:spPr>
        <p:txBody>
          <a:bodyPr vert="horz" wrap="square" lIns="0" tIns="78105" rIns="0" bIns="0" rtlCol="0">
            <a:spAutoFit/>
          </a:bodyPr>
          <a:lstStyle>
            <a:lvl1pPr>
              <a:defRPr sz="4000" b="1" i="1" u="sng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algn="ctr">
              <a:spcBef>
                <a:spcPts val="615"/>
              </a:spcBef>
            </a:pPr>
            <a:endParaRPr lang="en-IN" sz="8000" i="0" dirty="0">
              <a:solidFill>
                <a:schemeClr val="bg1"/>
              </a:solidFill>
            </a:endParaRPr>
          </a:p>
          <a:p>
            <a:pPr algn="ctr">
              <a:spcBef>
                <a:spcPts val="615"/>
              </a:spcBef>
            </a:pPr>
            <a:r>
              <a:rPr lang="en-IN" sz="8000" i="0" dirty="0">
                <a:solidFill>
                  <a:schemeClr val="bg1"/>
                </a:solidFill>
              </a:rPr>
              <a:t>Thank You</a:t>
            </a:r>
          </a:p>
          <a:p>
            <a:pPr algn="ctr">
              <a:spcBef>
                <a:spcPts val="615"/>
              </a:spcBef>
            </a:pPr>
            <a:endParaRPr lang="en-IN" sz="8000" i="0" spc="-25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776598" y="-38023"/>
            <a:ext cx="4659630" cy="566181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95"/>
              </a:spcBef>
            </a:pPr>
            <a:r>
              <a:rPr b="1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54151" y="723137"/>
            <a:ext cx="11173460" cy="224282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marR="6350" indent="-233045" algn="just">
              <a:lnSpc>
                <a:spcPts val="3030"/>
              </a:lnSpc>
              <a:spcBef>
                <a:spcPts val="47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28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2800" b="1" spc="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Act,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2019</a:t>
            </a:r>
            <a:r>
              <a:rPr sz="28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enacted</a:t>
            </a:r>
            <a:r>
              <a:rPr sz="28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28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purpose</a:t>
            </a:r>
            <a:r>
              <a:rPr sz="28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of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providing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timely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effective</a:t>
            </a:r>
            <a:r>
              <a:rPr sz="28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administration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settlement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consumer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disputes</a:t>
            </a:r>
            <a:r>
              <a:rPr sz="2800" b="1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related</a:t>
            </a:r>
            <a:r>
              <a:rPr sz="2800" b="1" spc="-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matters.</a:t>
            </a:r>
            <a:endParaRPr sz="2800">
              <a:latin typeface="Calibri"/>
              <a:cs typeface="Calibri"/>
            </a:endParaRPr>
          </a:p>
          <a:p>
            <a:pPr marL="294005" indent="-285750" algn="just">
              <a:lnSpc>
                <a:spcPct val="100000"/>
              </a:lnSpc>
              <a:spcBef>
                <a:spcPts val="615"/>
              </a:spcBef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legal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force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available</a:t>
            </a:r>
            <a:r>
              <a:rPr sz="28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customer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2800" b="1" spc="-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enforce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their</a:t>
            </a:r>
            <a:r>
              <a:rPr sz="2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consumer.</a:t>
            </a:r>
            <a:endParaRPr sz="2800">
              <a:latin typeface="Calibri"/>
              <a:cs typeface="Calibri"/>
            </a:endParaRPr>
          </a:p>
          <a:p>
            <a:pPr marL="294005" indent="-285750" algn="just">
              <a:lnSpc>
                <a:spcPct val="100000"/>
              </a:lnSpc>
              <a:spcBef>
                <a:spcPts val="665"/>
              </a:spcBef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2800" b="1" spc="3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</a:t>
            </a:r>
            <a:r>
              <a:rPr sz="2800" b="1" spc="3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2800" b="1" spc="36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initially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enacted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2800" b="1" spc="37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1986</a:t>
            </a:r>
            <a:r>
              <a:rPr sz="2800" b="1" spc="3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0163682" y="3408629"/>
            <a:ext cx="18637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128395" algn="l"/>
              </a:tabLst>
            </a:pP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March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20" dirty="0">
                <a:solidFill>
                  <a:srgbClr val="001F5F"/>
                </a:solidFill>
                <a:latin typeface="Calibri"/>
                <a:cs typeface="Calibri"/>
              </a:rPr>
              <a:t>2003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828751" y="2814341"/>
            <a:ext cx="9217660" cy="1430655"/>
          </a:xfrm>
          <a:prstGeom prst="rect">
            <a:avLst/>
          </a:prstGeom>
        </p:spPr>
        <p:txBody>
          <a:bodyPr vert="horz" wrap="square" lIns="0" tIns="95885" rIns="0" bIns="0" rtlCol="0">
            <a:spAutoFit/>
          </a:bodyPr>
          <a:lstStyle/>
          <a:p>
            <a:pPr marL="266700">
              <a:lnSpc>
                <a:spcPct val="100000"/>
              </a:lnSpc>
              <a:spcBef>
                <a:spcPts val="755"/>
              </a:spcBef>
            </a:pP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implemented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from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April</a:t>
            </a:r>
            <a:r>
              <a:rPr sz="28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15,</a:t>
            </a:r>
            <a:r>
              <a:rPr sz="2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1987.</a:t>
            </a:r>
            <a:endParaRPr sz="2800">
              <a:latin typeface="Calibri"/>
              <a:cs typeface="Calibri"/>
            </a:endParaRPr>
          </a:p>
          <a:p>
            <a:pPr marL="266700" marR="30480" indent="-233045">
              <a:lnSpc>
                <a:spcPts val="3030"/>
              </a:lnSpc>
              <a:spcBef>
                <a:spcPts val="1035"/>
              </a:spcBef>
              <a:buSzPct val="96428"/>
              <a:buFont typeface="Wingdings"/>
              <a:buChar char=""/>
              <a:tabLst>
                <a:tab pos="266700" algn="l"/>
                <a:tab pos="319405" algn="l"/>
                <a:tab pos="2329815" algn="l"/>
                <a:tab pos="2877185" algn="l"/>
                <a:tab pos="4776470" algn="l"/>
                <a:tab pos="5498465" algn="l"/>
                <a:tab pos="7644765" algn="l"/>
                <a:tab pos="8608060" algn="l"/>
              </a:tabLst>
            </a:pP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	Amendment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17.12.2002,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25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implemented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w.e.f.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</a:t>
            </a:r>
            <a:r>
              <a:rPr sz="2800" b="1" spc="-20" dirty="0">
                <a:solidFill>
                  <a:srgbClr val="001F5F"/>
                </a:solidFill>
                <a:latin typeface="Calibri"/>
                <a:cs typeface="Calibri"/>
              </a:rPr>
              <a:t>15</a:t>
            </a:r>
            <a:r>
              <a:rPr sz="2775" b="1" spc="-30" baseline="25525" dirty="0">
                <a:solidFill>
                  <a:srgbClr val="001F5F"/>
                </a:solidFill>
                <a:latin typeface="Calibri"/>
                <a:cs typeface="Calibri"/>
              </a:rPr>
              <a:t>th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(World</a:t>
            </a:r>
            <a:r>
              <a:rPr sz="2800" b="1" spc="-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Consumers’</a:t>
            </a:r>
            <a:r>
              <a:rPr sz="28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Rights</a:t>
            </a:r>
            <a:r>
              <a:rPr sz="28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Day).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816051" y="4305427"/>
            <a:ext cx="11250930" cy="173101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79400" marR="43180" indent="-233045" algn="just">
              <a:lnSpc>
                <a:spcPts val="3030"/>
              </a:lnSpc>
              <a:spcBef>
                <a:spcPts val="470"/>
              </a:spcBef>
              <a:buSzPct val="96428"/>
              <a:buFont typeface="Wingdings"/>
              <a:buChar char=""/>
              <a:tabLst>
                <a:tab pos="279400" algn="l"/>
                <a:tab pos="3321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	Further,</a:t>
            </a:r>
            <a:r>
              <a:rPr sz="28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it</a:t>
            </a:r>
            <a:r>
              <a:rPr sz="28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28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amended</a:t>
            </a:r>
            <a:r>
              <a:rPr sz="2800" b="1" spc="43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2800" b="1" spc="42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2019</a:t>
            </a:r>
            <a:r>
              <a:rPr sz="2800" b="1" spc="43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2800" b="1" spc="42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‘The</a:t>
            </a:r>
            <a:r>
              <a:rPr sz="2800" b="1" spc="43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43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Protection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(Amendment)</a:t>
            </a:r>
            <a:r>
              <a:rPr sz="2800" b="1" spc="2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Bill,</a:t>
            </a:r>
            <a:r>
              <a:rPr sz="2800" b="1" spc="2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2019’.</a:t>
            </a:r>
            <a:r>
              <a:rPr sz="2800" b="1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2019</a:t>
            </a:r>
            <a:r>
              <a:rPr sz="2800" b="1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</a:t>
            </a:r>
            <a:r>
              <a:rPr sz="2800" b="1" spc="2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was</a:t>
            </a:r>
            <a:r>
              <a:rPr sz="2800" b="1" spc="2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passed</a:t>
            </a:r>
            <a:r>
              <a:rPr sz="2800" b="1" spc="2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2800" b="1" spc="2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Indian</a:t>
            </a:r>
            <a:r>
              <a:rPr sz="2800" b="1" spc="2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Parliament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received</a:t>
            </a:r>
            <a:r>
              <a:rPr sz="28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assent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28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President</a:t>
            </a:r>
            <a:r>
              <a:rPr sz="2800" b="1" spc="-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on</a:t>
            </a:r>
            <a:r>
              <a:rPr sz="28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9</a:t>
            </a:r>
            <a:r>
              <a:rPr sz="2775" b="1" baseline="25525" dirty="0">
                <a:solidFill>
                  <a:srgbClr val="001F5F"/>
                </a:solidFill>
                <a:latin typeface="Calibri"/>
                <a:cs typeface="Calibri"/>
              </a:rPr>
              <a:t>th</a:t>
            </a:r>
            <a:r>
              <a:rPr sz="2775" b="1" spc="209" baseline="255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August,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2019.</a:t>
            </a:r>
            <a:endParaRPr sz="2800">
              <a:latin typeface="Calibri"/>
              <a:cs typeface="Calibri"/>
            </a:endParaRPr>
          </a:p>
          <a:p>
            <a:pPr marL="332105" indent="-285750" algn="just">
              <a:lnSpc>
                <a:spcPct val="100000"/>
              </a:lnSpc>
              <a:spcBef>
                <a:spcPts val="605"/>
              </a:spcBef>
              <a:buSzPct val="96428"/>
              <a:buFont typeface="Wingdings"/>
              <a:buChar char=""/>
              <a:tabLst>
                <a:tab pos="332105" algn="l"/>
              </a:tabLst>
            </a:pP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This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new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replaced</a:t>
            </a:r>
            <a:r>
              <a:rPr sz="28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28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old</a:t>
            </a:r>
            <a:r>
              <a:rPr sz="28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28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Protection</a:t>
            </a:r>
            <a:r>
              <a:rPr sz="28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1F5F"/>
                </a:solidFill>
                <a:latin typeface="Calibri"/>
                <a:cs typeface="Calibri"/>
              </a:rPr>
              <a:t>Act,</a:t>
            </a:r>
            <a:r>
              <a:rPr sz="28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Calibri"/>
                <a:cs typeface="Calibri"/>
              </a:rPr>
              <a:t>1986.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41017" y="-48945"/>
            <a:ext cx="78886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b="1" dirty="0"/>
              <a:t>DEFINITION OF CONSUMER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73963" y="820365"/>
            <a:ext cx="10839450" cy="5187950"/>
          </a:xfrm>
          <a:prstGeom prst="rect">
            <a:avLst/>
          </a:prstGeom>
        </p:spPr>
        <p:txBody>
          <a:bodyPr vert="horz" wrap="square" lIns="0" tIns="9398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40"/>
              </a:spcBef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0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means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individual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who-</a:t>
            </a:r>
            <a:endParaRPr sz="3000">
              <a:latin typeface="Calibri"/>
              <a:cs typeface="Calibri"/>
            </a:endParaRPr>
          </a:p>
          <a:p>
            <a:pPr marL="525780" marR="7620" indent="-513715" algn="just">
              <a:lnSpc>
                <a:spcPts val="3240"/>
              </a:lnSpc>
              <a:spcBef>
                <a:spcPts val="1045"/>
              </a:spcBef>
              <a:buAutoNum type="arabicParenR"/>
              <a:tabLst>
                <a:tab pos="52768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Buys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consideration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or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</a:t>
            </a:r>
            <a:r>
              <a:rPr sz="30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</a:t>
            </a:r>
            <a:r>
              <a:rPr sz="30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promised;</a:t>
            </a:r>
            <a:r>
              <a:rPr sz="30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endParaRPr sz="3000">
              <a:latin typeface="Calibri"/>
              <a:cs typeface="Calibri"/>
            </a:endParaRPr>
          </a:p>
          <a:p>
            <a:pPr marL="525780" marR="8255" indent="-513715" algn="just">
              <a:lnSpc>
                <a:spcPts val="3240"/>
              </a:lnSpc>
              <a:spcBef>
                <a:spcPts val="1010"/>
              </a:spcBef>
              <a:buAutoNum type="arabicParenR"/>
              <a:tabLst>
                <a:tab pos="52768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Hires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avail</a:t>
            </a:r>
            <a:r>
              <a:rPr sz="30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services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consideration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been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</a:t>
            </a:r>
            <a:r>
              <a:rPr sz="30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3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</a:t>
            </a:r>
            <a:r>
              <a:rPr sz="3000" b="1" spc="3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</a:t>
            </a:r>
            <a:r>
              <a:rPr sz="3000" b="1" spc="3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4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3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promised,</a:t>
            </a:r>
            <a:r>
              <a:rPr sz="3000" b="1" spc="3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under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system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deferred</a:t>
            </a:r>
            <a:r>
              <a:rPr sz="30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payment;</a:t>
            </a:r>
            <a:endParaRPr sz="3000">
              <a:latin typeface="Calibri"/>
              <a:cs typeface="Calibri"/>
            </a:endParaRPr>
          </a:p>
          <a:p>
            <a:pPr marL="525780" marR="9525" indent="-513715" algn="just">
              <a:lnSpc>
                <a:spcPts val="3240"/>
              </a:lnSpc>
              <a:spcBef>
                <a:spcPts val="1000"/>
              </a:spcBef>
              <a:buAutoNum type="arabicParenR"/>
              <a:tabLst>
                <a:tab pos="52768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Includes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user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other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than</a:t>
            </a:r>
            <a:r>
              <a:rPr sz="3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who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buys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3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hires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services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consideration</a:t>
            </a:r>
            <a:r>
              <a:rPr sz="3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paid;</a:t>
            </a:r>
            <a:r>
              <a:rPr sz="3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endParaRPr sz="3000">
              <a:latin typeface="Calibri"/>
              <a:cs typeface="Calibri"/>
            </a:endParaRPr>
          </a:p>
          <a:p>
            <a:pPr marL="525145" marR="5080" indent="-513080" algn="just">
              <a:lnSpc>
                <a:spcPct val="90000"/>
              </a:lnSpc>
              <a:spcBef>
                <a:spcPts val="944"/>
              </a:spcBef>
              <a:buAutoNum type="arabicParenR"/>
              <a:tabLst>
                <a:tab pos="52768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paid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partly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promised,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under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system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1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deferred</a:t>
            </a:r>
            <a:r>
              <a:rPr sz="3000" b="1" spc="1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payment,</a:t>
            </a:r>
            <a:r>
              <a:rPr sz="3000" b="1" spc="1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when</a:t>
            </a:r>
            <a:r>
              <a:rPr sz="3000" b="1" spc="1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000" b="1" spc="1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use</a:t>
            </a:r>
            <a:r>
              <a:rPr sz="3000" b="1" spc="1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3000" b="1" spc="1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made</a:t>
            </a:r>
            <a:r>
              <a:rPr sz="3000" b="1" spc="1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with</a:t>
            </a:r>
            <a:r>
              <a:rPr sz="3000" b="1" spc="1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1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approval 	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person.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72360" y="-69392"/>
            <a:ext cx="7493000" cy="1031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3368675" algn="l"/>
              </a:tabLst>
            </a:pPr>
            <a:r>
              <a:rPr dirty="0"/>
              <a:t>WHI IS NOT	A CONSUMER </a:t>
            </a:r>
            <a:r>
              <a:rPr sz="6600" spc="-690" dirty="0">
                <a:solidFill>
                  <a:srgbClr val="C00000"/>
                </a:solidFill>
              </a:rPr>
              <a:t>?</a:t>
            </a:r>
            <a:endParaRPr sz="6600" dirty="0"/>
          </a:p>
        </p:txBody>
      </p:sp>
      <p:sp>
        <p:nvSpPr>
          <p:cNvPr id="3" name="object 3"/>
          <p:cNvSpPr txBox="1"/>
          <p:nvPr/>
        </p:nvSpPr>
        <p:spPr>
          <a:xfrm>
            <a:off x="973632" y="1209626"/>
            <a:ext cx="10909300" cy="476123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528320" indent="-515620" algn="just">
              <a:lnSpc>
                <a:spcPct val="100000"/>
              </a:lnSpc>
              <a:spcBef>
                <a:spcPts val="580"/>
              </a:spcBef>
              <a:buAutoNum type="arabicPeriod"/>
              <a:tabLst>
                <a:tab pos="528320" algn="l"/>
              </a:tabLst>
            </a:pP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4400" b="1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buying</a:t>
            </a:r>
            <a:r>
              <a:rPr sz="44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44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44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001F5F"/>
                </a:solidFill>
                <a:latin typeface="Calibri"/>
                <a:cs typeface="Calibri"/>
              </a:rPr>
              <a:t>resale.</a:t>
            </a:r>
            <a:endParaRPr sz="4400">
              <a:latin typeface="Calibri"/>
              <a:cs typeface="Calibri"/>
            </a:endParaRPr>
          </a:p>
          <a:p>
            <a:pPr marL="527685" marR="5080" indent="-515620" algn="just">
              <a:lnSpc>
                <a:spcPts val="4750"/>
              </a:lnSpc>
              <a:spcBef>
                <a:spcPts val="1085"/>
              </a:spcBef>
              <a:buAutoNum type="arabicPeriod"/>
              <a:tabLst>
                <a:tab pos="527685" algn="l"/>
              </a:tabLst>
            </a:pP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4400" b="1" spc="254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buying</a:t>
            </a:r>
            <a:r>
              <a:rPr sz="4400" b="1" spc="254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4400" b="1" spc="254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4400" b="1" spc="2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4400" b="1" spc="254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spc="-10" dirty="0">
                <a:solidFill>
                  <a:srgbClr val="001F5F"/>
                </a:solidFill>
                <a:latin typeface="Calibri"/>
                <a:cs typeface="Calibri"/>
              </a:rPr>
              <a:t>commercial purpose.</a:t>
            </a:r>
            <a:endParaRPr sz="4400">
              <a:latin typeface="Calibri"/>
              <a:cs typeface="Calibri"/>
            </a:endParaRPr>
          </a:p>
          <a:p>
            <a:pPr marL="527685" indent="-514984" algn="just">
              <a:lnSpc>
                <a:spcPct val="100000"/>
              </a:lnSpc>
              <a:spcBef>
                <a:spcPts val="400"/>
              </a:spcBef>
              <a:buAutoNum type="arabicPeriod"/>
              <a:tabLst>
                <a:tab pos="527685" algn="l"/>
              </a:tabLst>
            </a:pP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4400" b="1" spc="-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receiving</a:t>
            </a:r>
            <a:r>
              <a:rPr sz="4400" b="1" spc="-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goods/services</a:t>
            </a:r>
            <a:r>
              <a:rPr sz="4400" b="1" spc="-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free</a:t>
            </a:r>
            <a:r>
              <a:rPr sz="4400" b="1" spc="-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4400" b="1" spc="-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001F5F"/>
                </a:solidFill>
                <a:latin typeface="Calibri"/>
                <a:cs typeface="Calibri"/>
              </a:rPr>
              <a:t>gifts.</a:t>
            </a:r>
            <a:endParaRPr sz="4400">
              <a:latin typeface="Calibri"/>
              <a:cs typeface="Calibri"/>
            </a:endParaRPr>
          </a:p>
          <a:p>
            <a:pPr marL="527685" marR="5080" indent="-515620" algn="just">
              <a:lnSpc>
                <a:spcPct val="90000"/>
              </a:lnSpc>
              <a:spcBef>
                <a:spcPts val="1000"/>
              </a:spcBef>
              <a:buAutoNum type="arabicPeriod"/>
              <a:tabLst>
                <a:tab pos="527685" algn="l"/>
              </a:tabLst>
            </a:pP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4400" b="1" spc="14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enjoying</a:t>
            </a:r>
            <a:r>
              <a:rPr sz="44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personal</a:t>
            </a:r>
            <a:r>
              <a:rPr sz="44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service</a:t>
            </a:r>
            <a:r>
              <a:rPr sz="4400" b="1" spc="16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under</a:t>
            </a:r>
            <a:r>
              <a:rPr sz="4400" b="1" spc="16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spc="-50" dirty="0">
                <a:solidFill>
                  <a:srgbClr val="001F5F"/>
                </a:solidFill>
                <a:latin typeface="Calibri"/>
                <a:cs typeface="Calibri"/>
              </a:rPr>
              <a:t>a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contract(</a:t>
            </a:r>
            <a:r>
              <a:rPr sz="4400" b="1" spc="23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i.e.-</a:t>
            </a:r>
            <a:r>
              <a:rPr sz="4400" b="1" spc="2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service</a:t>
            </a:r>
            <a:r>
              <a:rPr sz="4400" b="1" spc="24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4400" b="1" spc="2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4400" b="1" spc="-10" dirty="0">
                <a:solidFill>
                  <a:srgbClr val="001F5F"/>
                </a:solidFill>
                <a:latin typeface="Calibri"/>
                <a:cs typeface="Calibri"/>
              </a:rPr>
              <a:t>employees/maid </a:t>
            </a:r>
            <a:r>
              <a:rPr sz="4400" b="1" dirty="0">
                <a:solidFill>
                  <a:srgbClr val="001F5F"/>
                </a:solidFill>
                <a:latin typeface="Calibri"/>
                <a:cs typeface="Calibri"/>
              </a:rPr>
              <a:t>servants)</a:t>
            </a:r>
            <a:r>
              <a:rPr sz="4400" b="1" spc="-1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4400" b="1" spc="-20" dirty="0">
                <a:solidFill>
                  <a:srgbClr val="001F5F"/>
                </a:solidFill>
                <a:latin typeface="Calibri"/>
                <a:cs typeface="Calibri"/>
              </a:rPr>
              <a:t>etc.</a:t>
            </a:r>
            <a:endParaRPr sz="4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75410" y="202768"/>
            <a:ext cx="105333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DEFINITION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CHANGES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UNDER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60" dirty="0">
                <a:solidFill>
                  <a:srgbClr val="C00000"/>
                </a:solidFill>
                <a:latin typeface="Arial"/>
                <a:cs typeface="Arial"/>
              </a:rPr>
              <a:t>ACT, </a:t>
            </a:r>
            <a:r>
              <a:rPr sz="3200" spc="-20" dirty="0">
                <a:solidFill>
                  <a:srgbClr val="C00000"/>
                </a:solidFill>
                <a:latin typeface="Arial"/>
                <a:cs typeface="Arial"/>
              </a:rPr>
              <a:t>2019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962405"/>
            <a:ext cx="11050905" cy="5058410"/>
          </a:xfrm>
          <a:prstGeom prst="rect">
            <a:avLst/>
          </a:prstGeom>
        </p:spPr>
        <p:txBody>
          <a:bodyPr vert="horz" wrap="square" lIns="0" tIns="59690" rIns="0" bIns="0" rtlCol="0">
            <a:spAutoFit/>
          </a:bodyPr>
          <a:lstStyle/>
          <a:p>
            <a:pPr marL="241300" marR="6350" indent="-233045" algn="just">
              <a:lnSpc>
                <a:spcPts val="3030"/>
              </a:lnSpc>
              <a:spcBef>
                <a:spcPts val="47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	Those</a:t>
            </a:r>
            <a:r>
              <a:rPr sz="28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who</a:t>
            </a:r>
            <a:r>
              <a:rPr sz="28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make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purchases</a:t>
            </a:r>
            <a:r>
              <a:rPr sz="28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online.</a:t>
            </a:r>
            <a:r>
              <a:rPr sz="28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Endorsement</a:t>
            </a:r>
            <a:r>
              <a:rPr sz="2800" b="1" spc="-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8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28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services,</a:t>
            </a:r>
            <a:r>
              <a:rPr sz="2800" b="1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normally</a:t>
            </a:r>
            <a:r>
              <a:rPr sz="2800" b="1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done</a:t>
            </a:r>
            <a:r>
              <a:rPr sz="2800" b="1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by</a:t>
            </a:r>
            <a:r>
              <a:rPr sz="2800" b="1" spc="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celebrities,</a:t>
            </a:r>
            <a:r>
              <a:rPr sz="2800" b="1" spc="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are</a:t>
            </a:r>
            <a:r>
              <a:rPr sz="2800" b="1" spc="1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also</a:t>
            </a:r>
            <a:r>
              <a:rPr sz="2800" b="1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covered</a:t>
            </a:r>
            <a:r>
              <a:rPr sz="2800" b="1" spc="1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within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ambit</a:t>
            </a:r>
            <a:r>
              <a:rPr sz="28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8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sz="2800" b="1" spc="-1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2800">
              <a:latin typeface="Arial"/>
              <a:cs typeface="Arial"/>
            </a:endParaRPr>
          </a:p>
          <a:p>
            <a:pPr marL="241300" marR="6985" indent="-233045" algn="just">
              <a:lnSpc>
                <a:spcPct val="90000"/>
              </a:lnSpc>
              <a:spcBef>
                <a:spcPts val="94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	In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fact,</a:t>
            </a:r>
            <a:r>
              <a:rPr sz="28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an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additional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onus</a:t>
            </a:r>
            <a:r>
              <a:rPr sz="2800" b="1" spc="-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sz="28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placed</a:t>
            </a:r>
            <a:r>
              <a:rPr sz="28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on</a:t>
            </a:r>
            <a:r>
              <a:rPr sz="2800" b="1" spc="-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endorsers,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apart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28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manufacturers</a:t>
            </a:r>
            <a:r>
              <a:rPr sz="2800" b="1" spc="29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800" b="1" spc="2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service</a:t>
            </a:r>
            <a:r>
              <a:rPr sz="2800" b="1" spc="2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providers,</a:t>
            </a:r>
            <a:r>
              <a:rPr sz="28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800" b="1" spc="2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prevent</a:t>
            </a:r>
            <a:r>
              <a:rPr sz="2800" b="1" spc="2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false</a:t>
            </a:r>
            <a:r>
              <a:rPr sz="2800" b="1" spc="2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or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misleading</a:t>
            </a:r>
            <a:r>
              <a:rPr sz="2800" b="1" spc="-1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advertisements.</a:t>
            </a:r>
            <a:endParaRPr sz="2800">
              <a:latin typeface="Arial"/>
              <a:cs typeface="Arial"/>
            </a:endParaRPr>
          </a:p>
          <a:p>
            <a:pPr marL="241300" marR="5080" indent="-233045" algn="just">
              <a:lnSpc>
                <a:spcPct val="90000"/>
              </a:lnSpc>
              <a:spcBef>
                <a:spcPts val="101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	The</a:t>
            </a:r>
            <a:r>
              <a:rPr sz="28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definition</a:t>
            </a:r>
            <a:r>
              <a:rPr sz="2800" b="1" spc="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8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“goods”</a:t>
            </a:r>
            <a:r>
              <a:rPr sz="28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8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sz="2800" b="1" spc="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amended</a:t>
            </a:r>
            <a:r>
              <a:rPr sz="28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8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include</a:t>
            </a:r>
            <a:r>
              <a:rPr sz="2800" b="1" spc="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10" dirty="0">
                <a:solidFill>
                  <a:srgbClr val="001F5F"/>
                </a:solidFill>
                <a:latin typeface="Arial"/>
                <a:cs typeface="Arial"/>
              </a:rPr>
              <a:t>“food”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as</a:t>
            </a:r>
            <a:r>
              <a:rPr sz="2800" b="1" spc="6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defined</a:t>
            </a:r>
            <a:r>
              <a:rPr sz="2800" b="1" spc="6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in</a:t>
            </a:r>
            <a:r>
              <a:rPr sz="2800" b="1" spc="62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6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Food</a:t>
            </a:r>
            <a:r>
              <a:rPr sz="2800" b="1" spc="6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Safety</a:t>
            </a:r>
            <a:r>
              <a:rPr sz="2800" b="1" spc="6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2800" b="1" spc="6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Standards</a:t>
            </a:r>
            <a:r>
              <a:rPr sz="2800" b="1" spc="6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Act,</a:t>
            </a:r>
            <a:r>
              <a:rPr sz="2800" b="1" spc="6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2006</a:t>
            </a:r>
            <a:r>
              <a:rPr sz="2800" b="1" spc="6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and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included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food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delivery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platforms</a:t>
            </a:r>
            <a:r>
              <a:rPr sz="28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within</a:t>
            </a:r>
            <a:r>
              <a:rPr sz="28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fold</a:t>
            </a:r>
            <a:r>
              <a:rPr sz="28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8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sz="2800" b="1" spc="-1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2800">
              <a:latin typeface="Arial"/>
              <a:cs typeface="Arial"/>
            </a:endParaRPr>
          </a:p>
          <a:p>
            <a:pPr marL="241300" marR="6350" indent="-233045" algn="just">
              <a:lnSpc>
                <a:spcPct val="90000"/>
              </a:lnSpc>
              <a:spcBef>
                <a:spcPts val="994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	Interestingly,</a:t>
            </a:r>
            <a:r>
              <a:rPr sz="2800" b="1" spc="6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“telecom”</a:t>
            </a:r>
            <a:r>
              <a:rPr sz="2800" b="1" spc="6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has</a:t>
            </a:r>
            <a:r>
              <a:rPr sz="2800" b="1" spc="6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been</a:t>
            </a:r>
            <a:r>
              <a:rPr sz="2800" b="1" spc="6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added</a:t>
            </a:r>
            <a:r>
              <a:rPr sz="2800" b="1" spc="6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800" b="1" spc="63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6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definition</a:t>
            </a:r>
            <a:r>
              <a:rPr sz="2800" b="1" spc="6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of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“services”</a:t>
            </a:r>
            <a:r>
              <a:rPr sz="2800" b="1" spc="3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2800" b="1" spc="3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bring</a:t>
            </a:r>
            <a:r>
              <a:rPr sz="2800" b="1" spc="31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telecom</a:t>
            </a:r>
            <a:r>
              <a:rPr sz="2800" b="1" spc="3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service</a:t>
            </a:r>
            <a:r>
              <a:rPr sz="2800" b="1" spc="32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providers</a:t>
            </a:r>
            <a:r>
              <a:rPr sz="2800" b="1" spc="3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within</a:t>
            </a:r>
            <a:r>
              <a:rPr sz="2800" b="1" spc="31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2800" b="1" spc="-25" dirty="0">
                <a:solidFill>
                  <a:srgbClr val="001F5F"/>
                </a:solidFill>
                <a:latin typeface="Arial"/>
                <a:cs typeface="Arial"/>
              </a:rPr>
              <a:t>the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purview</a:t>
            </a:r>
            <a:r>
              <a:rPr sz="28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28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28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dirty="0">
                <a:solidFill>
                  <a:srgbClr val="001F5F"/>
                </a:solidFill>
                <a:latin typeface="Arial"/>
                <a:cs typeface="Arial"/>
              </a:rPr>
              <a:t>2019</a:t>
            </a:r>
            <a:r>
              <a:rPr sz="2800" b="1" spc="-1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2800" b="1" spc="-20" dirty="0">
                <a:solidFill>
                  <a:srgbClr val="001F5F"/>
                </a:solidFill>
                <a:latin typeface="Arial"/>
                <a:cs typeface="Arial"/>
              </a:rPr>
              <a:t>Act.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50721" y="108661"/>
            <a:ext cx="10533380" cy="5143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CONSUMER</a:t>
            </a:r>
            <a:r>
              <a:rPr sz="3200" spc="-9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DEFINITION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CHANGES</a:t>
            </a:r>
            <a:r>
              <a:rPr sz="3200" spc="-75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dirty="0">
                <a:solidFill>
                  <a:srgbClr val="C00000"/>
                </a:solidFill>
                <a:latin typeface="Arial"/>
                <a:cs typeface="Arial"/>
              </a:rPr>
              <a:t>UNDER</a:t>
            </a:r>
            <a:r>
              <a:rPr sz="3200" spc="-170" dirty="0">
                <a:solidFill>
                  <a:srgbClr val="C00000"/>
                </a:solidFill>
                <a:latin typeface="Arial"/>
                <a:cs typeface="Arial"/>
              </a:rPr>
              <a:t> </a:t>
            </a:r>
            <a:r>
              <a:rPr sz="3200" spc="-60" dirty="0">
                <a:solidFill>
                  <a:srgbClr val="C00000"/>
                </a:solidFill>
                <a:latin typeface="Arial"/>
                <a:cs typeface="Arial"/>
              </a:rPr>
              <a:t>ACT, </a:t>
            </a:r>
            <a:r>
              <a:rPr sz="3200" spc="-20" dirty="0">
                <a:solidFill>
                  <a:srgbClr val="C00000"/>
                </a:solidFill>
                <a:latin typeface="Arial"/>
                <a:cs typeface="Arial"/>
              </a:rPr>
              <a:t>2019</a:t>
            </a:r>
            <a:endParaRPr sz="32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4669" y="704799"/>
            <a:ext cx="11185525" cy="526542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12700" marR="5080" indent="-1270" algn="just">
              <a:lnSpc>
                <a:spcPct val="90000"/>
              </a:lnSpc>
              <a:spcBef>
                <a:spcPts val="459"/>
              </a:spcBef>
              <a:buSzPct val="96666"/>
              <a:buFont typeface="Wingdings"/>
              <a:buChar char=""/>
              <a:tabLst>
                <a:tab pos="316230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	A</a:t>
            </a:r>
            <a:r>
              <a:rPr sz="30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significant</a:t>
            </a:r>
            <a:r>
              <a:rPr sz="3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addition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2019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Act</a:t>
            </a:r>
            <a:r>
              <a:rPr sz="3000" b="1" spc="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introduction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“product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liability”</a:t>
            </a:r>
            <a:r>
              <a:rPr sz="3000" b="1" spc="38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whereby</a:t>
            </a:r>
            <a:r>
              <a:rPr sz="3000" b="1" spc="4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manufacturers</a:t>
            </a:r>
            <a:r>
              <a:rPr sz="3000" b="1" spc="4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3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sellers</a:t>
            </a:r>
            <a:r>
              <a:rPr sz="3000" b="1" spc="4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4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products</a:t>
            </a:r>
            <a:r>
              <a:rPr sz="3000" b="1" spc="3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4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services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have</a:t>
            </a:r>
            <a:r>
              <a:rPr sz="300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30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made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responsible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compensate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harm</a:t>
            </a:r>
            <a:r>
              <a:rPr sz="3000" b="1" spc="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caused</a:t>
            </a:r>
            <a:r>
              <a:rPr sz="3000" b="1" spc="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a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consumer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defective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products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deficiency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services.</a:t>
            </a:r>
            <a:endParaRPr sz="3000">
              <a:latin typeface="Calibri"/>
              <a:cs typeface="Calibri"/>
            </a:endParaRPr>
          </a:p>
          <a:p>
            <a:pPr marL="12700" marR="5080" indent="-1905" algn="just">
              <a:lnSpc>
                <a:spcPct val="90000"/>
              </a:lnSpc>
              <a:spcBef>
                <a:spcPts val="1000"/>
              </a:spcBef>
              <a:buSzPct val="96666"/>
              <a:buFont typeface="Wingdings"/>
              <a:buChar char=""/>
              <a:tabLst>
                <a:tab pos="31559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	Another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newly</a:t>
            </a:r>
            <a:r>
              <a:rPr sz="3000" b="1" spc="114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introduced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concept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that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“unfair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contracts”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aimed</a:t>
            </a:r>
            <a:r>
              <a:rPr sz="3000" b="1" spc="7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7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protect</a:t>
            </a:r>
            <a:r>
              <a:rPr sz="3000" b="1" spc="73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consumers</a:t>
            </a:r>
            <a:r>
              <a:rPr sz="3000" b="1" spc="275" dirty="0">
                <a:solidFill>
                  <a:srgbClr val="001F5F"/>
                </a:solidFill>
                <a:latin typeface="Calibri"/>
                <a:cs typeface="Calibri"/>
              </a:rPr>
              <a:t> 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from</a:t>
            </a:r>
            <a:r>
              <a:rPr sz="3000" b="1" spc="7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unilaterally</a:t>
            </a:r>
            <a:r>
              <a:rPr sz="3000" b="1" spc="74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skewed</a:t>
            </a:r>
            <a:r>
              <a:rPr sz="3000" b="1" spc="74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and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unreasonable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contracts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lean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favour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manufacturers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or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</a:t>
            </a:r>
            <a:r>
              <a:rPr sz="3000" b="1" spc="-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providers.</a:t>
            </a:r>
            <a:endParaRPr sz="3000">
              <a:latin typeface="Calibri"/>
              <a:cs typeface="Calibri"/>
            </a:endParaRPr>
          </a:p>
          <a:p>
            <a:pPr marL="12700" marR="5715" indent="-1905" algn="just">
              <a:lnSpc>
                <a:spcPct val="90000"/>
              </a:lnSpc>
              <a:spcBef>
                <a:spcPts val="1010"/>
              </a:spcBef>
              <a:buSzPct val="96666"/>
              <a:buFont typeface="Wingdings"/>
              <a:buChar char=""/>
              <a:tabLst>
                <a:tab pos="31559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	The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definition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“unfair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trade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practices”</a:t>
            </a:r>
            <a:r>
              <a:rPr sz="3000" b="1" spc="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has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been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enlarged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to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include</a:t>
            </a:r>
            <a:r>
              <a:rPr sz="3000" b="1" spc="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electronic</a:t>
            </a:r>
            <a:r>
              <a:rPr sz="3000" b="1" spc="20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advertising</a:t>
            </a:r>
            <a:r>
              <a:rPr sz="3000" b="1" spc="2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which</a:t>
            </a:r>
            <a:r>
              <a:rPr sz="3000" b="1" spc="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is</a:t>
            </a:r>
            <a:r>
              <a:rPr sz="3000" b="1" spc="2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misleading,</a:t>
            </a:r>
            <a:r>
              <a:rPr sz="3000" b="1" spc="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000" b="1" spc="2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well</a:t>
            </a:r>
            <a:r>
              <a:rPr sz="3000" b="1" spc="2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000" b="1" spc="21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refusing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27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take</a:t>
            </a:r>
            <a:r>
              <a:rPr sz="3000" b="1" spc="2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back</a:t>
            </a:r>
            <a:r>
              <a:rPr sz="3000" b="1" spc="2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2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withdraw</a:t>
            </a:r>
            <a:r>
              <a:rPr sz="3000" b="1" spc="2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defective</a:t>
            </a:r>
            <a:r>
              <a:rPr sz="3000" b="1" spc="2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goods,</a:t>
            </a:r>
            <a:r>
              <a:rPr sz="3000" b="1" spc="2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2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2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refund</a:t>
            </a:r>
            <a:r>
              <a:rPr sz="3000" b="1" spc="2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the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consideration</a:t>
            </a:r>
            <a:r>
              <a:rPr sz="3000" b="1" spc="-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within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period</a:t>
            </a:r>
            <a:r>
              <a:rPr sz="3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stipulated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within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period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30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days.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07285" y="92455"/>
            <a:ext cx="882713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dirty="0"/>
              <a:t>COVERAGE UNDER THE 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3574" y="864234"/>
            <a:ext cx="11036935" cy="5100320"/>
          </a:xfrm>
          <a:prstGeom prst="rect">
            <a:avLst/>
          </a:prstGeom>
        </p:spPr>
        <p:txBody>
          <a:bodyPr vert="horz" wrap="square" lIns="0" tIns="113030" rIns="0" bIns="0" rtlCol="0">
            <a:spAutoFit/>
          </a:bodyPr>
          <a:lstStyle/>
          <a:p>
            <a:pPr marL="480059" indent="-467359" algn="just">
              <a:lnSpc>
                <a:spcPct val="100000"/>
              </a:lnSpc>
              <a:spcBef>
                <a:spcPts val="890"/>
              </a:spcBef>
              <a:buClr>
                <a:srgbClr val="000000"/>
              </a:buClr>
              <a:buSzPct val="120000"/>
              <a:buFont typeface="Wingdings"/>
              <a:buChar char=""/>
              <a:tabLst>
                <a:tab pos="480059" algn="l"/>
              </a:tabLst>
            </a:pP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Explanation:</a:t>
            </a:r>
            <a:r>
              <a:rPr sz="3000" b="1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-</a:t>
            </a:r>
            <a:r>
              <a:rPr sz="3000" b="1" spc="-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For</a:t>
            </a:r>
            <a:r>
              <a:rPr sz="3000" b="1" spc="-8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the</a:t>
            </a:r>
            <a:r>
              <a:rPr sz="3000" b="1" spc="-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purposes</a:t>
            </a:r>
            <a:r>
              <a:rPr sz="3000" b="1" spc="-7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C00000"/>
                </a:solidFill>
                <a:latin typeface="Calibri"/>
                <a:cs typeface="Calibri"/>
              </a:rPr>
              <a:t>regarding</a:t>
            </a:r>
            <a:r>
              <a:rPr sz="3000" b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definition</a:t>
            </a:r>
            <a:r>
              <a:rPr sz="3000" b="1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3000" b="1" spc="-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C00000"/>
                </a:solidFill>
                <a:latin typeface="Calibri"/>
                <a:cs typeface="Calibri"/>
              </a:rPr>
              <a:t>consumer;</a:t>
            </a:r>
            <a:endParaRPr sz="3000">
              <a:latin typeface="Calibri"/>
              <a:cs typeface="Calibri"/>
            </a:endParaRPr>
          </a:p>
          <a:p>
            <a:pPr marL="12700" marR="5080" indent="551815" algn="just">
              <a:lnSpc>
                <a:spcPts val="3240"/>
              </a:lnSpc>
              <a:spcBef>
                <a:spcPts val="1200"/>
              </a:spcBef>
              <a:buAutoNum type="alphaLcParenBoth"/>
              <a:tabLst>
                <a:tab pos="56451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229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expression</a:t>
            </a:r>
            <a:r>
              <a:rPr sz="3000" b="1" spc="2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"commercial</a:t>
            </a:r>
            <a:r>
              <a:rPr sz="3000" b="1" spc="229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purpose"</a:t>
            </a:r>
            <a:r>
              <a:rPr sz="3000" b="1" spc="2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does</a:t>
            </a:r>
            <a:r>
              <a:rPr sz="3000" b="1" spc="2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not</a:t>
            </a:r>
            <a:r>
              <a:rPr sz="3000" b="1" spc="2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include</a:t>
            </a:r>
            <a:r>
              <a:rPr sz="3000" b="1" spc="2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use</a:t>
            </a:r>
            <a:r>
              <a:rPr sz="3000" b="1" spc="2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000" b="1" spc="2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a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person</a:t>
            </a:r>
            <a:r>
              <a:rPr sz="3000" b="1" spc="10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1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bought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used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him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exclusively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for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purpose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earning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his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livelihood,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means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self-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employment;</a:t>
            </a:r>
            <a:endParaRPr sz="3000">
              <a:latin typeface="Calibri"/>
              <a:cs typeface="Calibri"/>
            </a:endParaRPr>
          </a:p>
          <a:p>
            <a:pPr marL="12700" marR="7620" indent="662305" algn="just">
              <a:lnSpc>
                <a:spcPct val="90000"/>
              </a:lnSpc>
              <a:spcBef>
                <a:spcPts val="965"/>
              </a:spcBef>
              <a:buAutoNum type="alphaLcParenBoth"/>
              <a:tabLst>
                <a:tab pos="675005" algn="l"/>
              </a:tabLst>
            </a:pP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</a:t>
            </a:r>
            <a:r>
              <a:rPr sz="3000" b="1" spc="1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expressions</a:t>
            </a:r>
            <a:r>
              <a:rPr sz="30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"buys</a:t>
            </a:r>
            <a:r>
              <a:rPr sz="3000" b="1" spc="16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any</a:t>
            </a:r>
            <a:r>
              <a:rPr sz="3000" b="1" spc="1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goods"</a:t>
            </a:r>
            <a:r>
              <a:rPr sz="30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1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"hires</a:t>
            </a:r>
            <a:r>
              <a:rPr sz="3000" b="1" spc="15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avails</a:t>
            </a:r>
            <a:r>
              <a:rPr sz="3000" b="1" spc="15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any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services"</a:t>
            </a:r>
            <a:r>
              <a:rPr sz="3000" b="1" spc="5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includes</a:t>
            </a:r>
            <a:r>
              <a:rPr sz="3000" b="1" spc="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offline</a:t>
            </a:r>
            <a:r>
              <a:rPr sz="3000" b="1" spc="52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online</a:t>
            </a:r>
            <a:r>
              <a:rPr sz="3000" b="1" spc="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transactions</a:t>
            </a:r>
            <a:r>
              <a:rPr sz="3000" b="1" spc="5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through</a:t>
            </a:r>
            <a:r>
              <a:rPr sz="3000" b="1" spc="5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electronic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means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by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5" dirty="0">
                <a:solidFill>
                  <a:srgbClr val="001F5F"/>
                </a:solidFill>
                <a:latin typeface="Calibri"/>
                <a:cs typeface="Calibri"/>
              </a:rPr>
              <a:t>tele-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shopping</a:t>
            </a:r>
            <a:r>
              <a:rPr sz="30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direct</a:t>
            </a:r>
            <a:r>
              <a:rPr sz="3000" b="1" spc="-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selling</a:t>
            </a:r>
            <a:r>
              <a:rPr sz="3000" b="1" spc="-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or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multi-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level</a:t>
            </a:r>
            <a:r>
              <a:rPr sz="3000" b="1" spc="-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marketing;</a:t>
            </a:r>
            <a:endParaRPr sz="3000">
              <a:latin typeface="Calibri"/>
              <a:cs typeface="Calibri"/>
            </a:endParaRPr>
          </a:p>
          <a:p>
            <a:pPr marL="12700" marR="5715" lvl="1" indent="389890" algn="just">
              <a:lnSpc>
                <a:spcPct val="90000"/>
              </a:lnSpc>
              <a:spcBef>
                <a:spcPts val="994"/>
              </a:spcBef>
              <a:buClr>
                <a:srgbClr val="001F5F"/>
              </a:buClr>
              <a:buFont typeface="Wingdings"/>
              <a:buChar char=""/>
              <a:tabLst>
                <a:tab pos="402590" algn="l"/>
              </a:tabLst>
            </a:pPr>
            <a:r>
              <a:rPr sz="3000" b="1" dirty="0">
                <a:solidFill>
                  <a:srgbClr val="C00000"/>
                </a:solidFill>
                <a:latin typeface="Calibri"/>
                <a:cs typeface="Calibri"/>
              </a:rPr>
              <a:t>Coverage:</a:t>
            </a:r>
            <a:r>
              <a:rPr sz="3000" b="1" spc="80" dirty="0">
                <a:solidFill>
                  <a:srgbClr val="C00000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goods</a:t>
            </a:r>
            <a:r>
              <a:rPr sz="3000" b="1" spc="8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services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including</a:t>
            </a:r>
            <a:r>
              <a:rPr sz="3000" b="1" spc="85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banking,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insurance,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transport,</a:t>
            </a:r>
            <a:r>
              <a:rPr sz="3000" b="1" spc="9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processing,</a:t>
            </a:r>
            <a:r>
              <a:rPr sz="3000" b="1" spc="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electricity,</a:t>
            </a:r>
            <a:r>
              <a:rPr sz="3000" b="1" spc="9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professional</a:t>
            </a:r>
            <a:r>
              <a:rPr sz="3000" b="1" spc="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such</a:t>
            </a:r>
            <a:r>
              <a:rPr sz="3000" b="1" spc="11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as</a:t>
            </a:r>
            <a:r>
              <a:rPr sz="3000" b="1" spc="10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physicians</a:t>
            </a:r>
            <a:r>
              <a:rPr sz="3000" b="1" spc="114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etc.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in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private,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public</a:t>
            </a:r>
            <a:r>
              <a:rPr sz="3000" b="1" spc="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and</a:t>
            </a:r>
            <a:r>
              <a:rPr sz="3000" b="1" spc="3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cooperative</a:t>
            </a:r>
            <a:r>
              <a:rPr sz="3000" b="1" spc="4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sectors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sz="3000" b="1" spc="2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covered</a:t>
            </a:r>
            <a:r>
              <a:rPr sz="3000" b="1" spc="4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under</a:t>
            </a:r>
            <a:r>
              <a:rPr sz="3000" b="1" spc="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this</a:t>
            </a:r>
            <a:r>
              <a:rPr sz="3000" b="1" spc="3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20" dirty="0">
                <a:solidFill>
                  <a:srgbClr val="001F5F"/>
                </a:solidFill>
                <a:latin typeface="Calibri"/>
                <a:cs typeface="Calibri"/>
              </a:rPr>
              <a:t>Act.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All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banking</a:t>
            </a:r>
            <a:r>
              <a:rPr sz="3000" b="1" spc="-5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services</a:t>
            </a:r>
            <a:r>
              <a:rPr sz="3000" b="1" spc="-6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are</a:t>
            </a:r>
            <a:r>
              <a:rPr sz="3000" b="1" spc="-6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covered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due</a:t>
            </a:r>
            <a:r>
              <a:rPr sz="3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to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their</a:t>
            </a:r>
            <a:r>
              <a:rPr sz="3000" b="1" spc="-70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being</a:t>
            </a:r>
            <a:r>
              <a:rPr sz="3000" b="1" spc="-5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dirty="0">
                <a:solidFill>
                  <a:srgbClr val="001F5F"/>
                </a:solidFill>
                <a:latin typeface="Calibri"/>
                <a:cs typeface="Calibri"/>
              </a:rPr>
              <a:t>essential</a:t>
            </a:r>
            <a:r>
              <a:rPr sz="3000" b="1" spc="-75" dirty="0">
                <a:solidFill>
                  <a:srgbClr val="001F5F"/>
                </a:solidFill>
                <a:latin typeface="Calibri"/>
                <a:cs typeface="Calibri"/>
              </a:rPr>
              <a:t> </a:t>
            </a:r>
            <a:r>
              <a:rPr sz="3000" b="1" spc="-10" dirty="0">
                <a:solidFill>
                  <a:srgbClr val="001F5F"/>
                </a:solidFill>
                <a:latin typeface="Calibri"/>
                <a:cs typeface="Calibri"/>
              </a:rPr>
              <a:t>services.</a:t>
            </a:r>
            <a:endParaRPr sz="30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54960" y="56769"/>
            <a:ext cx="7479665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dirty="0">
                <a:solidFill>
                  <a:srgbClr val="000000"/>
                </a:solidFill>
                <a:latin typeface="Arial"/>
                <a:cs typeface="Arial"/>
              </a:rPr>
              <a:t>RIGHTS</a:t>
            </a:r>
            <a:r>
              <a:rPr sz="4800" spc="-12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800" dirty="0">
                <a:solidFill>
                  <a:srgbClr val="000000"/>
                </a:solidFill>
                <a:latin typeface="Arial"/>
                <a:cs typeface="Arial"/>
              </a:rPr>
              <a:t>OF</a:t>
            </a:r>
            <a:r>
              <a:rPr sz="4800" spc="-105" dirty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r>
              <a:rPr sz="4800" spc="-10" dirty="0">
                <a:solidFill>
                  <a:srgbClr val="000000"/>
                </a:solidFill>
                <a:latin typeface="Arial"/>
                <a:cs typeface="Arial"/>
              </a:rPr>
              <a:t>CONSUMERS</a:t>
            </a:r>
            <a:endParaRPr sz="4800">
              <a:latin typeface="Arial"/>
              <a:cs typeface="Aria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803363"/>
            <a:ext cx="10934065" cy="5148580"/>
          </a:xfrm>
          <a:prstGeom prst="rect">
            <a:avLst/>
          </a:prstGeom>
        </p:spPr>
        <p:txBody>
          <a:bodyPr vert="horz" wrap="square" lIns="0" tIns="88265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695"/>
              </a:spcBef>
            </a:pP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act</a:t>
            </a:r>
            <a:r>
              <a:rPr sz="3100" b="1" spc="-1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provides</a:t>
            </a:r>
            <a:r>
              <a:rPr sz="31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following</a:t>
            </a:r>
            <a:r>
              <a:rPr sz="31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rights</a:t>
            </a:r>
            <a:r>
              <a:rPr sz="3100" b="1" spc="-2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100" b="1" spc="-5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100" b="1" spc="-3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100" b="1" spc="-10" dirty="0">
                <a:solidFill>
                  <a:srgbClr val="001F5F"/>
                </a:solidFill>
                <a:latin typeface="Arial"/>
                <a:cs typeface="Arial"/>
              </a:rPr>
              <a:t>consumers;</a:t>
            </a:r>
            <a:endParaRPr sz="3100">
              <a:latin typeface="Arial"/>
              <a:cs typeface="Arial"/>
            </a:endParaRPr>
          </a:p>
          <a:p>
            <a:pPr marL="582295" marR="6350" indent="-570230" algn="just">
              <a:lnSpc>
                <a:spcPts val="3460"/>
              </a:lnSpc>
              <a:spcBef>
                <a:spcPts val="1055"/>
              </a:spcBef>
              <a:buAutoNum type="romanLcPeriod"/>
              <a:tabLst>
                <a:tab pos="584200" algn="l"/>
              </a:tabLst>
            </a:pP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spc="3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3200" b="1" spc="33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information</a:t>
            </a:r>
            <a:r>
              <a:rPr sz="3200" b="1" spc="32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about</a:t>
            </a:r>
            <a:r>
              <a:rPr sz="3200" b="1" spc="3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200" b="1" spc="3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quantity,</a:t>
            </a:r>
            <a:r>
              <a:rPr sz="3200" b="1" spc="33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quality, 	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purity,</a:t>
            </a:r>
            <a:r>
              <a:rPr sz="3200" b="1" spc="15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potency,</a:t>
            </a:r>
            <a:r>
              <a:rPr sz="3200" b="1" spc="1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price,</a:t>
            </a:r>
            <a:r>
              <a:rPr sz="3200" b="1" spc="15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3200" b="1" spc="1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standard</a:t>
            </a:r>
            <a:r>
              <a:rPr sz="3200" b="1" spc="15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3200" b="1" spc="160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3200" b="1" spc="155" dirty="0">
                <a:solidFill>
                  <a:srgbClr val="001F5F"/>
                </a:solidFill>
                <a:latin typeface="Arial"/>
                <a:cs typeface="Arial"/>
              </a:rPr>
              <a:t>  </a:t>
            </a:r>
            <a:r>
              <a:rPr sz="3200" b="1" spc="-25" dirty="0">
                <a:solidFill>
                  <a:srgbClr val="001F5F"/>
                </a:solidFill>
                <a:latin typeface="Arial"/>
                <a:cs typeface="Arial"/>
              </a:rPr>
              <a:t>or 	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3200">
              <a:latin typeface="Arial"/>
              <a:cs typeface="Arial"/>
            </a:endParaRPr>
          </a:p>
          <a:p>
            <a:pPr marL="582930" indent="-570230" algn="just">
              <a:lnSpc>
                <a:spcPct val="100000"/>
              </a:lnSpc>
              <a:spcBef>
                <a:spcPts val="555"/>
              </a:spcBef>
              <a:buAutoNum type="romanLcPeriod"/>
              <a:tabLst>
                <a:tab pos="582930" algn="l"/>
              </a:tabLst>
            </a:pPr>
            <a:r>
              <a:rPr sz="3200" b="1" spc="-45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3200" b="1" spc="-4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protected</a:t>
            </a:r>
            <a:r>
              <a:rPr sz="3200" b="1" spc="-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3200" b="1" spc="-4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hazardous</a:t>
            </a:r>
            <a:r>
              <a:rPr sz="3200" b="1" spc="-8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3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and</a:t>
            </a:r>
            <a:r>
              <a:rPr sz="32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services;</a:t>
            </a:r>
            <a:endParaRPr sz="3200">
              <a:latin typeface="Arial"/>
              <a:cs typeface="Arial"/>
            </a:endParaRPr>
          </a:p>
          <a:p>
            <a:pPr marL="581660" marR="5080" indent="-569595">
              <a:lnSpc>
                <a:spcPts val="3460"/>
              </a:lnSpc>
              <a:spcBef>
                <a:spcPts val="1045"/>
              </a:spcBef>
              <a:buAutoNum type="romanLcPeriod"/>
              <a:tabLst>
                <a:tab pos="584200" algn="l"/>
                <a:tab pos="1361440" algn="l"/>
                <a:tab pos="2144395" algn="l"/>
                <a:tab pos="4305935" algn="l"/>
                <a:tab pos="5517515" algn="l"/>
                <a:tab pos="6956425" algn="l"/>
                <a:tab pos="7674609" algn="l"/>
                <a:tab pos="9925685" algn="l"/>
              </a:tabLst>
            </a:pPr>
            <a:r>
              <a:rPr sz="3200" b="1" spc="-25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25" dirty="0">
                <a:solidFill>
                  <a:srgbClr val="001F5F"/>
                </a:solidFill>
                <a:latin typeface="Arial"/>
                <a:cs typeface="Arial"/>
              </a:rPr>
              <a:t>be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protected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20" dirty="0">
                <a:solidFill>
                  <a:srgbClr val="001F5F"/>
                </a:solidFill>
                <a:latin typeface="Arial"/>
                <a:cs typeface="Arial"/>
              </a:rPr>
              <a:t>from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unfair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25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restrictive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	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trade 	practices;</a:t>
            </a:r>
            <a:endParaRPr sz="3200">
              <a:latin typeface="Arial"/>
              <a:cs typeface="Arial"/>
            </a:endParaRPr>
          </a:p>
          <a:p>
            <a:pPr marL="581660" marR="6350" indent="-569595">
              <a:lnSpc>
                <a:spcPts val="3460"/>
              </a:lnSpc>
              <a:spcBef>
                <a:spcPts val="1000"/>
              </a:spcBef>
              <a:buAutoNum type="romanLcPeriod"/>
              <a:tabLst>
                <a:tab pos="584200" algn="l"/>
              </a:tabLst>
            </a:pP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32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</a:t>
            </a:r>
            <a:r>
              <a:rPr sz="3200" b="1" spc="7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variety</a:t>
            </a:r>
            <a:r>
              <a:rPr sz="32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of</a:t>
            </a:r>
            <a:r>
              <a:rPr sz="3200" b="1" spc="7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goods</a:t>
            </a:r>
            <a:r>
              <a:rPr sz="3200" b="1" spc="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or</a:t>
            </a:r>
            <a:r>
              <a:rPr sz="32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services</a:t>
            </a:r>
            <a:r>
              <a:rPr sz="3200" b="1" spc="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at</a:t>
            </a:r>
            <a:r>
              <a:rPr sz="3200" b="1" spc="8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competitive 	prices;</a:t>
            </a:r>
            <a:endParaRPr sz="3200">
              <a:latin typeface="Arial"/>
              <a:cs typeface="Arial"/>
            </a:endParaRPr>
          </a:p>
          <a:p>
            <a:pPr marL="584200" indent="-571500">
              <a:lnSpc>
                <a:spcPct val="100000"/>
              </a:lnSpc>
              <a:spcBef>
                <a:spcPts val="465"/>
              </a:spcBef>
              <a:buAutoNum type="romanLcPeriod"/>
              <a:tabLst>
                <a:tab pos="584200" algn="l"/>
              </a:tabLst>
            </a:pPr>
            <a:r>
              <a:rPr sz="3200" b="1" spc="-45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have</a:t>
            </a:r>
            <a:r>
              <a:rPr sz="3200" b="1" spc="-6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the</a:t>
            </a:r>
            <a:r>
              <a:rPr sz="3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right</a:t>
            </a:r>
            <a:r>
              <a:rPr sz="3200" b="1" spc="-60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to</a:t>
            </a:r>
            <a:r>
              <a:rPr sz="32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dirty="0">
                <a:solidFill>
                  <a:srgbClr val="001F5F"/>
                </a:solidFill>
                <a:latin typeface="Arial"/>
                <a:cs typeface="Arial"/>
              </a:rPr>
              <a:t>consumer</a:t>
            </a:r>
            <a:r>
              <a:rPr sz="3200" b="1" spc="-55" dirty="0">
                <a:solidFill>
                  <a:srgbClr val="001F5F"/>
                </a:solidFill>
                <a:latin typeface="Arial"/>
                <a:cs typeface="Arial"/>
              </a:rPr>
              <a:t> </a:t>
            </a:r>
            <a:r>
              <a:rPr sz="3200" b="1" spc="-10" dirty="0">
                <a:solidFill>
                  <a:srgbClr val="001F5F"/>
                </a:solidFill>
                <a:latin typeface="Arial"/>
                <a:cs typeface="Arial"/>
              </a:rPr>
              <a:t>awareness.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55</TotalTime>
  <Words>2618</Words>
  <Application>Microsoft Office PowerPoint</Application>
  <PresentationFormat>Widescreen</PresentationFormat>
  <Paragraphs>194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5" baseType="lpstr">
      <vt:lpstr>Arial</vt:lpstr>
      <vt:lpstr>Calibri</vt:lpstr>
      <vt:lpstr>Tahoma</vt:lpstr>
      <vt:lpstr>Times New Roman</vt:lpstr>
      <vt:lpstr>Trebuchet MS</vt:lpstr>
      <vt:lpstr>Wingdings</vt:lpstr>
      <vt:lpstr>Wingdings 3</vt:lpstr>
      <vt:lpstr>Facet</vt:lpstr>
      <vt:lpstr>NAWADA VIDHI MAHAVIDYALAYA</vt:lpstr>
      <vt:lpstr>PowerPoint Presentation</vt:lpstr>
      <vt:lpstr>INTRODUCTION</vt:lpstr>
      <vt:lpstr>DEFINITION OF CONSUMER</vt:lpstr>
      <vt:lpstr>WHI IS NOT A CONSUMER ?</vt:lpstr>
      <vt:lpstr>CONSUMER DEFINITION CHANGES UNDER ACT, 2019</vt:lpstr>
      <vt:lpstr>CONSUMER DEFINITION CHANGES UNDER ACT, 2019</vt:lpstr>
      <vt:lpstr>COVERAGE UNDER THE ACT</vt:lpstr>
      <vt:lpstr>RIGHTS OF CONSUMERS</vt:lpstr>
      <vt:lpstr>PowerPoint Presentation</vt:lpstr>
      <vt:lpstr>OBJECTIVE OF THE COUNCILS</vt:lpstr>
      <vt:lpstr>CENTRAL CONSUMER PROTECTION COUNCIL</vt:lpstr>
      <vt:lpstr>STATE CONSUMER PROTECTION COUNCIL</vt:lpstr>
      <vt:lpstr>DISTRICT CONSUMER PROTECTION COUNCIL</vt:lpstr>
      <vt:lpstr>CENTRAL CONSUMER PROTECTION AUTHORITY (CCPA)</vt:lpstr>
      <vt:lpstr>CENTRAL CONSUMER PROTECTION AUTHORITY (CCPA)</vt:lpstr>
      <vt:lpstr>WHO CAN FILE A COMPLAINT ?</vt:lpstr>
      <vt:lpstr>PROCEDURE</vt:lpstr>
      <vt:lpstr>CONSUMER CAN FILL HIS COMPLAIN IN THE FOLLOWING CONSUMER COMMISSION</vt:lpstr>
      <vt:lpstr>PECUNIARY JURISDICTION</vt:lpstr>
      <vt:lpstr>CONSUMER MEDIATION CELL</vt:lpstr>
      <vt:lpstr>RELIEF BY DISTRICT COMMISSION</vt:lpstr>
      <vt:lpstr>PowerPoint Presentation</vt:lpstr>
      <vt:lpstr>APPEAL AGAIST THE ORDER</vt:lpstr>
      <vt:lpstr>TIME LIMIT FOR ACTION</vt:lpstr>
      <vt:lpstr>PowerPoint Presentation</vt:lpstr>
      <vt:lpstr>NAWADA VIDHI MAHAVIDYALAYA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Abinash mandilwar</dc:creator>
  <cp:lastModifiedBy>Tathagat Teachers Training College</cp:lastModifiedBy>
  <cp:revision>1</cp:revision>
  <dcterms:created xsi:type="dcterms:W3CDTF">2025-05-17T17:37:41Z</dcterms:created>
  <dcterms:modified xsi:type="dcterms:W3CDTF">2025-05-18T09:04:22Z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2021-05-09T00:00:00Z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2025-05-17T00:00:00Z</vt:filetime>
  </property>
  <property fmtid="{D5CDD505-2E9C-101B-9397-08002B2CF9AE}" pid="5" name="Producer">
    <vt:lpwstr>Microsoft® PowerPoint® 2016</vt:lpwstr>
  </property>
</Properties>
</file>