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39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685799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144000" cy="6858634"/>
          </a:xfrm>
          <a:custGeom>
            <a:avLst/>
            <a:gdLst/>
            <a:ahLst/>
            <a:cxnLst/>
            <a:rect l="l" t="t" r="r" b="b"/>
            <a:pathLst>
              <a:path w="9144000" h="6858634">
                <a:moveTo>
                  <a:pt x="6083" y="0"/>
                </a:moveTo>
                <a:lnTo>
                  <a:pt x="0" y="0"/>
                </a:lnTo>
                <a:lnTo>
                  <a:pt x="0" y="6108"/>
                </a:lnTo>
                <a:lnTo>
                  <a:pt x="6083" y="0"/>
                </a:lnTo>
                <a:close/>
              </a:path>
              <a:path w="9144000" h="6858634">
                <a:moveTo>
                  <a:pt x="9144000" y="0"/>
                </a:moveTo>
                <a:lnTo>
                  <a:pt x="9139428" y="0"/>
                </a:lnTo>
                <a:lnTo>
                  <a:pt x="9139428" y="6108"/>
                </a:lnTo>
                <a:lnTo>
                  <a:pt x="9139428" y="6853441"/>
                </a:lnTo>
                <a:lnTo>
                  <a:pt x="6083" y="6853441"/>
                </a:lnTo>
                <a:lnTo>
                  <a:pt x="6083" y="6108"/>
                </a:lnTo>
                <a:lnTo>
                  <a:pt x="9139428" y="6108"/>
                </a:lnTo>
                <a:lnTo>
                  <a:pt x="9139428" y="0"/>
                </a:lnTo>
                <a:lnTo>
                  <a:pt x="6096" y="0"/>
                </a:lnTo>
                <a:lnTo>
                  <a:pt x="0" y="6108"/>
                </a:lnTo>
                <a:lnTo>
                  <a:pt x="0" y="6853441"/>
                </a:lnTo>
                <a:lnTo>
                  <a:pt x="0" y="6858013"/>
                </a:lnTo>
                <a:lnTo>
                  <a:pt x="6083" y="6858013"/>
                </a:lnTo>
                <a:lnTo>
                  <a:pt x="9139428" y="6858013"/>
                </a:lnTo>
                <a:lnTo>
                  <a:pt x="9144000" y="6858013"/>
                </a:lnTo>
                <a:lnTo>
                  <a:pt x="9144000" y="6853441"/>
                </a:lnTo>
                <a:lnTo>
                  <a:pt x="9144000" y="6108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8901" y="183921"/>
            <a:ext cx="7566197" cy="18535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6006" y="1546326"/>
            <a:ext cx="8072755" cy="414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7F0F1B0-4350-ECE1-6432-9124C97C9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37369" y="471237"/>
            <a:ext cx="5826403" cy="591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12134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In</a:t>
            </a:r>
            <a:r>
              <a:rPr sz="4400" spc="-30" dirty="0"/>
              <a:t> </a:t>
            </a:r>
            <a:r>
              <a:rPr sz="4400" dirty="0"/>
              <a:t>Relation</a:t>
            </a:r>
            <a:r>
              <a:rPr sz="4400" spc="-75" dirty="0"/>
              <a:t> </a:t>
            </a:r>
            <a:r>
              <a:rPr sz="4400" dirty="0"/>
              <a:t>to</a:t>
            </a:r>
            <a:r>
              <a:rPr sz="4400" spc="-254" dirty="0"/>
              <a:t> </a:t>
            </a:r>
            <a:r>
              <a:rPr sz="4400" spc="-10" dirty="0"/>
              <a:t>Arrest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5835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/>
              <a:t>Section</a:t>
            </a:r>
            <a:r>
              <a:rPr sz="3200" spc="180" dirty="0"/>
              <a:t>  </a:t>
            </a:r>
            <a:r>
              <a:rPr sz="3200" dirty="0"/>
              <a:t>35</a:t>
            </a:r>
            <a:r>
              <a:rPr sz="3200" spc="180" dirty="0"/>
              <a:t>  </a:t>
            </a:r>
            <a:r>
              <a:rPr sz="3200" dirty="0"/>
              <a:t>of</a:t>
            </a:r>
            <a:r>
              <a:rPr sz="3200" spc="180" dirty="0"/>
              <a:t>  </a:t>
            </a:r>
            <a:r>
              <a:rPr sz="3200" dirty="0"/>
              <a:t>the</a:t>
            </a:r>
            <a:r>
              <a:rPr sz="3200" spc="190" dirty="0"/>
              <a:t>  </a:t>
            </a:r>
            <a:r>
              <a:rPr sz="3200" dirty="0"/>
              <a:t>BNSS</a:t>
            </a:r>
            <a:r>
              <a:rPr sz="3200" spc="185" dirty="0"/>
              <a:t>  </a:t>
            </a:r>
            <a:r>
              <a:rPr sz="3200" dirty="0"/>
              <a:t>now</a:t>
            </a:r>
            <a:r>
              <a:rPr sz="3200" spc="180" dirty="0"/>
              <a:t>  </a:t>
            </a:r>
            <a:r>
              <a:rPr sz="3200" spc="-10" dirty="0"/>
              <a:t>consolidates 	</a:t>
            </a:r>
            <a:r>
              <a:rPr sz="3200" dirty="0"/>
              <a:t>Sections</a:t>
            </a:r>
            <a:r>
              <a:rPr sz="3200" spc="640" dirty="0"/>
              <a:t> </a:t>
            </a:r>
            <a:r>
              <a:rPr sz="3200" dirty="0"/>
              <a:t>41</a:t>
            </a:r>
            <a:r>
              <a:rPr sz="3200" spc="635" dirty="0"/>
              <a:t> </a:t>
            </a:r>
            <a:r>
              <a:rPr sz="3200" dirty="0"/>
              <a:t>and</a:t>
            </a:r>
            <a:r>
              <a:rPr sz="3200" spc="610" dirty="0"/>
              <a:t> </a:t>
            </a:r>
            <a:r>
              <a:rPr sz="3200" dirty="0"/>
              <a:t>41A</a:t>
            </a:r>
            <a:r>
              <a:rPr sz="3200" spc="440" dirty="0"/>
              <a:t> </a:t>
            </a:r>
            <a:r>
              <a:rPr sz="3200" dirty="0"/>
              <a:t>of</a:t>
            </a:r>
            <a:r>
              <a:rPr sz="3200" spc="630" dirty="0"/>
              <a:t> </a:t>
            </a:r>
            <a:r>
              <a:rPr sz="3200" dirty="0"/>
              <a:t>the</a:t>
            </a:r>
            <a:r>
              <a:rPr sz="3200" spc="655" dirty="0"/>
              <a:t> </a:t>
            </a:r>
            <a:r>
              <a:rPr sz="3200" dirty="0"/>
              <a:t>CrPC2</a:t>
            </a:r>
            <a:r>
              <a:rPr sz="3200" spc="675" dirty="0"/>
              <a:t> </a:t>
            </a:r>
            <a:r>
              <a:rPr sz="3200" dirty="0"/>
              <a:t>into</a:t>
            </a:r>
            <a:r>
              <a:rPr sz="3200" spc="635" dirty="0"/>
              <a:t> </a:t>
            </a:r>
            <a:r>
              <a:rPr sz="3200" spc="-25" dirty="0"/>
              <a:t>one 	</a:t>
            </a:r>
            <a:r>
              <a:rPr sz="3200" dirty="0"/>
              <a:t>section.</a:t>
            </a:r>
            <a:r>
              <a:rPr sz="3200" spc="535" dirty="0"/>
              <a:t> </a:t>
            </a:r>
            <a:r>
              <a:rPr sz="3200" dirty="0"/>
              <a:t>In</a:t>
            </a:r>
            <a:r>
              <a:rPr sz="3200" spc="570" dirty="0"/>
              <a:t> </a:t>
            </a:r>
            <a:r>
              <a:rPr sz="3200" dirty="0"/>
              <a:t>case</a:t>
            </a:r>
            <a:r>
              <a:rPr sz="3200" spc="560" dirty="0"/>
              <a:t> </a:t>
            </a:r>
            <a:r>
              <a:rPr sz="3200" dirty="0"/>
              <a:t>of</a:t>
            </a:r>
            <a:r>
              <a:rPr sz="3200" spc="530" dirty="0"/>
              <a:t> </a:t>
            </a:r>
            <a:r>
              <a:rPr sz="3200" dirty="0"/>
              <a:t>an</a:t>
            </a:r>
            <a:r>
              <a:rPr sz="3200" spc="540" dirty="0"/>
              <a:t> </a:t>
            </a:r>
            <a:r>
              <a:rPr sz="3200" dirty="0"/>
              <a:t>offence</a:t>
            </a:r>
            <a:r>
              <a:rPr sz="3200" spc="530" dirty="0"/>
              <a:t> </a:t>
            </a:r>
            <a:r>
              <a:rPr sz="3200" dirty="0"/>
              <a:t>punishable</a:t>
            </a:r>
            <a:r>
              <a:rPr sz="3200" spc="560" dirty="0"/>
              <a:t> </a:t>
            </a:r>
            <a:r>
              <a:rPr sz="3200" spc="-25" dirty="0"/>
              <a:t>for 	</a:t>
            </a:r>
            <a:r>
              <a:rPr sz="3200" dirty="0"/>
              <a:t>less</a:t>
            </a:r>
            <a:r>
              <a:rPr sz="3200" spc="130" dirty="0"/>
              <a:t> </a:t>
            </a:r>
            <a:r>
              <a:rPr sz="3200" dirty="0"/>
              <a:t>than</a:t>
            </a:r>
            <a:r>
              <a:rPr sz="3200" spc="130" dirty="0"/>
              <a:t> </a:t>
            </a:r>
            <a:r>
              <a:rPr sz="3200" dirty="0"/>
              <a:t>3</a:t>
            </a:r>
            <a:r>
              <a:rPr sz="3200" spc="130" dirty="0"/>
              <a:t> </a:t>
            </a:r>
            <a:r>
              <a:rPr sz="3200" dirty="0"/>
              <a:t>years,</a:t>
            </a:r>
            <a:r>
              <a:rPr sz="3200" spc="130" dirty="0"/>
              <a:t> </a:t>
            </a:r>
            <a:r>
              <a:rPr sz="3200" dirty="0"/>
              <a:t>and</a:t>
            </a:r>
            <a:r>
              <a:rPr sz="3200" spc="135" dirty="0"/>
              <a:t> </a:t>
            </a:r>
            <a:r>
              <a:rPr sz="3200" dirty="0"/>
              <a:t>where</a:t>
            </a:r>
            <a:r>
              <a:rPr sz="3200" spc="114" dirty="0"/>
              <a:t> </a:t>
            </a:r>
            <a:r>
              <a:rPr sz="3200" dirty="0"/>
              <a:t>a</a:t>
            </a:r>
            <a:r>
              <a:rPr sz="3200" spc="150" dirty="0"/>
              <a:t> </a:t>
            </a:r>
            <a:r>
              <a:rPr sz="3200" dirty="0"/>
              <a:t>person</a:t>
            </a:r>
            <a:r>
              <a:rPr sz="3200" spc="130" dirty="0"/>
              <a:t> </a:t>
            </a:r>
            <a:r>
              <a:rPr sz="3200" dirty="0"/>
              <a:t>is</a:t>
            </a:r>
            <a:r>
              <a:rPr sz="3200" spc="130" dirty="0"/>
              <a:t> </a:t>
            </a:r>
            <a:r>
              <a:rPr sz="3200" spc="-10" dirty="0"/>
              <a:t>infirm 	</a:t>
            </a:r>
            <a:r>
              <a:rPr sz="3200" dirty="0"/>
              <a:t>or</a:t>
            </a:r>
            <a:r>
              <a:rPr sz="3200" spc="10" dirty="0"/>
              <a:t>  </a:t>
            </a:r>
            <a:r>
              <a:rPr sz="3200" dirty="0"/>
              <a:t>above</a:t>
            </a:r>
            <a:r>
              <a:rPr sz="3200" spc="10" dirty="0"/>
              <a:t>  </a:t>
            </a:r>
            <a:r>
              <a:rPr sz="3200" dirty="0"/>
              <a:t>60  years</a:t>
            </a:r>
            <a:r>
              <a:rPr sz="3200" spc="15" dirty="0"/>
              <a:t>  </a:t>
            </a:r>
            <a:r>
              <a:rPr sz="3200" dirty="0"/>
              <a:t>of</a:t>
            </a:r>
            <a:r>
              <a:rPr sz="3200" spc="15" dirty="0"/>
              <a:t>  </a:t>
            </a:r>
            <a:r>
              <a:rPr sz="3200" dirty="0"/>
              <a:t>age,</a:t>
            </a:r>
            <a:r>
              <a:rPr sz="3200" spc="15" dirty="0"/>
              <a:t>  </a:t>
            </a:r>
            <a:r>
              <a:rPr sz="3200" dirty="0"/>
              <a:t>an</a:t>
            </a:r>
            <a:r>
              <a:rPr sz="3200" spc="20" dirty="0"/>
              <a:t>  </a:t>
            </a:r>
            <a:r>
              <a:rPr sz="3200" dirty="0"/>
              <a:t>arrest</a:t>
            </a:r>
            <a:r>
              <a:rPr sz="3200" spc="5" dirty="0"/>
              <a:t>  </a:t>
            </a:r>
            <a:r>
              <a:rPr sz="3200" dirty="0"/>
              <a:t>can  </a:t>
            </a:r>
            <a:r>
              <a:rPr sz="3200" spc="-25" dirty="0"/>
              <a:t>be 	</a:t>
            </a:r>
            <a:r>
              <a:rPr sz="3200" dirty="0"/>
              <a:t>made</a:t>
            </a:r>
            <a:r>
              <a:rPr sz="3200" spc="340" dirty="0"/>
              <a:t> </a:t>
            </a:r>
            <a:r>
              <a:rPr sz="3200" dirty="0"/>
              <a:t>only</a:t>
            </a:r>
            <a:r>
              <a:rPr sz="3200" spc="355" dirty="0"/>
              <a:t> </a:t>
            </a:r>
            <a:r>
              <a:rPr sz="3200" dirty="0"/>
              <a:t>if</a:t>
            </a:r>
            <a:r>
              <a:rPr sz="3200" spc="310" dirty="0"/>
              <a:t> </a:t>
            </a:r>
            <a:r>
              <a:rPr sz="3200" dirty="0"/>
              <a:t>an</a:t>
            </a:r>
            <a:r>
              <a:rPr sz="3200" spc="325" dirty="0"/>
              <a:t> </a:t>
            </a:r>
            <a:r>
              <a:rPr sz="3200" dirty="0"/>
              <a:t>officer</a:t>
            </a:r>
            <a:r>
              <a:rPr sz="3200" spc="310" dirty="0"/>
              <a:t> </a:t>
            </a:r>
            <a:r>
              <a:rPr sz="3200" dirty="0"/>
              <a:t>not</a:t>
            </a:r>
            <a:r>
              <a:rPr sz="3200" spc="335" dirty="0"/>
              <a:t> </a:t>
            </a:r>
            <a:r>
              <a:rPr sz="3200" dirty="0"/>
              <a:t>below</a:t>
            </a:r>
            <a:r>
              <a:rPr sz="3200" spc="315" dirty="0"/>
              <a:t> </a:t>
            </a:r>
            <a:r>
              <a:rPr sz="3200" dirty="0"/>
              <a:t>the</a:t>
            </a:r>
            <a:r>
              <a:rPr sz="3200" spc="310" dirty="0"/>
              <a:t> </a:t>
            </a:r>
            <a:r>
              <a:rPr sz="3200" dirty="0"/>
              <a:t>rank</a:t>
            </a:r>
            <a:r>
              <a:rPr sz="3200" spc="325" dirty="0"/>
              <a:t> </a:t>
            </a:r>
            <a:r>
              <a:rPr sz="3200" spc="-25" dirty="0"/>
              <a:t>of 	</a:t>
            </a:r>
            <a:r>
              <a:rPr sz="3200" dirty="0"/>
              <a:t>Deputy</a:t>
            </a:r>
            <a:r>
              <a:rPr sz="3200" spc="615" dirty="0"/>
              <a:t> </a:t>
            </a:r>
            <a:r>
              <a:rPr sz="3200" dirty="0"/>
              <a:t>Superintendent</a:t>
            </a:r>
            <a:r>
              <a:rPr sz="3200" spc="560" dirty="0"/>
              <a:t> </a:t>
            </a:r>
            <a:r>
              <a:rPr sz="3200" dirty="0"/>
              <a:t>of</a:t>
            </a:r>
            <a:r>
              <a:rPr sz="3200" spc="580" dirty="0"/>
              <a:t> </a:t>
            </a:r>
            <a:r>
              <a:rPr sz="3200" dirty="0"/>
              <a:t>Police</a:t>
            </a:r>
            <a:r>
              <a:rPr sz="3200" spc="570" dirty="0"/>
              <a:t> </a:t>
            </a:r>
            <a:r>
              <a:rPr sz="3200" dirty="0"/>
              <a:t>grants</a:t>
            </a:r>
            <a:r>
              <a:rPr sz="3200" spc="620" dirty="0"/>
              <a:t> </a:t>
            </a:r>
            <a:r>
              <a:rPr sz="3200" spc="-10" dirty="0"/>
              <a:t>prior 	</a:t>
            </a:r>
            <a:r>
              <a:rPr sz="3200" dirty="0"/>
              <a:t>permission</a:t>
            </a:r>
            <a:r>
              <a:rPr sz="3200" spc="-55" dirty="0"/>
              <a:t> </a:t>
            </a:r>
            <a:r>
              <a:rPr sz="3200" dirty="0"/>
              <a:t>for</a:t>
            </a:r>
            <a:r>
              <a:rPr sz="3200" spc="-25" dirty="0"/>
              <a:t> </a:t>
            </a:r>
            <a:r>
              <a:rPr sz="3200" dirty="0"/>
              <a:t>such</a:t>
            </a:r>
            <a:r>
              <a:rPr sz="3200" spc="-50" dirty="0"/>
              <a:t> </a:t>
            </a:r>
            <a:r>
              <a:rPr sz="3200" spc="-10" dirty="0"/>
              <a:t>arrest.</a:t>
            </a:r>
            <a:endParaRPr sz="3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889" y="1619462"/>
            <a:ext cx="8072755" cy="2464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48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regards</a:t>
            </a:r>
            <a:r>
              <a:rPr sz="3200" spc="48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arrest</a:t>
            </a:r>
            <a:r>
              <a:rPr sz="3200" spc="4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48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4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private</a:t>
            </a:r>
            <a:r>
              <a:rPr sz="3200" spc="47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person(Section 	</a:t>
            </a:r>
            <a:r>
              <a:rPr sz="3200" dirty="0">
                <a:latin typeface="Times New Roman"/>
                <a:cs typeface="Times New Roman"/>
              </a:rPr>
              <a:t>40</a:t>
            </a:r>
            <a:r>
              <a:rPr sz="3200" spc="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BNSS),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time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limit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six</a:t>
            </a:r>
            <a:r>
              <a:rPr sz="3200" spc="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hours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now 	</a:t>
            </a:r>
            <a:r>
              <a:rPr sz="3200" dirty="0">
                <a:latin typeface="Times New Roman"/>
                <a:cs typeface="Times New Roman"/>
              </a:rPr>
              <a:t>been</a:t>
            </a:r>
            <a:r>
              <a:rPr sz="3200" spc="40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introduced</a:t>
            </a:r>
            <a:r>
              <a:rPr sz="3200" spc="38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within</a:t>
            </a:r>
            <a:r>
              <a:rPr sz="3200" spc="40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which</a:t>
            </a:r>
            <a:r>
              <a:rPr sz="3200" spc="40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80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private 	</a:t>
            </a:r>
            <a:r>
              <a:rPr sz="3200" dirty="0">
                <a:latin typeface="Times New Roman"/>
                <a:cs typeface="Times New Roman"/>
              </a:rPr>
              <a:t>person</a:t>
            </a:r>
            <a:r>
              <a:rPr sz="3200" spc="2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will</a:t>
            </a:r>
            <a:r>
              <a:rPr sz="3200" spc="2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have</a:t>
            </a:r>
            <a:r>
              <a:rPr sz="3200" spc="2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2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make</a:t>
            </a:r>
            <a:r>
              <a:rPr sz="3200" spc="2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over</a:t>
            </a:r>
            <a:r>
              <a:rPr sz="3200" spc="2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such</a:t>
            </a:r>
            <a:r>
              <a:rPr sz="3200" spc="2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person</a:t>
            </a:r>
            <a:r>
              <a:rPr sz="3200" spc="25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so 	</a:t>
            </a:r>
            <a:r>
              <a:rPr sz="3200" dirty="0">
                <a:latin typeface="Times New Roman"/>
                <a:cs typeface="Times New Roman"/>
              </a:rPr>
              <a:t>arrested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Police.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marL="531495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Arrest</a:t>
            </a:r>
            <a:r>
              <a:rPr sz="4400" spc="-75" dirty="0"/>
              <a:t> </a:t>
            </a:r>
            <a:r>
              <a:rPr sz="4400" dirty="0"/>
              <a:t>how</a:t>
            </a:r>
            <a:r>
              <a:rPr sz="4400" spc="-70" dirty="0"/>
              <a:t> </a:t>
            </a:r>
            <a:r>
              <a:rPr sz="4400" spc="-10" dirty="0"/>
              <a:t>made/handcuffing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57" y="1557012"/>
            <a:ext cx="8071484" cy="424942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4965" marR="5080" indent="-342900" algn="just">
              <a:lnSpc>
                <a:spcPct val="80000"/>
              </a:lnSpc>
              <a:spcBef>
                <a:spcPts val="620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Under</a:t>
            </a:r>
            <a:r>
              <a:rPr sz="2200" spc="1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Section</a:t>
            </a:r>
            <a:r>
              <a:rPr sz="2200" spc="1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43</a:t>
            </a:r>
            <a:r>
              <a:rPr sz="2200" spc="1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18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1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BNSS,</a:t>
            </a:r>
            <a:r>
              <a:rPr sz="2200" spc="1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provides</a:t>
            </a:r>
            <a:r>
              <a:rPr sz="2200" spc="1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that</a:t>
            </a:r>
            <a:r>
              <a:rPr sz="2200" spc="1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1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police</a:t>
            </a:r>
            <a:r>
              <a:rPr sz="2200" spc="1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officer</a:t>
            </a:r>
            <a:r>
              <a:rPr sz="2200" spc="204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may, </a:t>
            </a:r>
            <a:r>
              <a:rPr sz="2200" dirty="0">
                <a:latin typeface="Times New Roman"/>
                <a:cs typeface="Times New Roman"/>
              </a:rPr>
              <a:t>keeping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view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nature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and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gravity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offence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use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handcuff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while </a:t>
            </a:r>
            <a:r>
              <a:rPr sz="2200" dirty="0">
                <a:latin typeface="Times New Roman"/>
                <a:cs typeface="Times New Roman"/>
              </a:rPr>
              <a:t>making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arrest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person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while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producing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such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person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before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court,</a:t>
            </a:r>
            <a:r>
              <a:rPr sz="2200" spc="3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who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is</a:t>
            </a:r>
            <a:r>
              <a:rPr sz="2200" spc="3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habitual</a:t>
            </a:r>
            <a:r>
              <a:rPr sz="2200" spc="3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repeat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offender,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who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escaped </a:t>
            </a:r>
            <a:r>
              <a:rPr sz="2200" dirty="0">
                <a:latin typeface="Times New Roman"/>
                <a:cs typeface="Times New Roman"/>
              </a:rPr>
              <a:t>from</a:t>
            </a:r>
            <a:r>
              <a:rPr sz="2200" spc="3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custody,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who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has</a:t>
            </a:r>
            <a:r>
              <a:rPr sz="2200" spc="3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committed</a:t>
            </a:r>
            <a:r>
              <a:rPr sz="2200" spc="3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offence</a:t>
            </a:r>
            <a:r>
              <a:rPr sz="2200" spc="3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organized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crime, </a:t>
            </a:r>
            <a:r>
              <a:rPr sz="2200" dirty="0">
                <a:latin typeface="Times New Roman"/>
                <a:cs typeface="Times New Roman"/>
              </a:rPr>
              <a:t>terrorist,</a:t>
            </a:r>
            <a:r>
              <a:rPr sz="2200" spc="9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drug</a:t>
            </a:r>
            <a:r>
              <a:rPr sz="2200" spc="9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related</a:t>
            </a:r>
            <a:r>
              <a:rPr sz="2200" spc="10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crime</a:t>
            </a:r>
            <a:r>
              <a:rPr sz="2200" spc="10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9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illegal</a:t>
            </a:r>
            <a:r>
              <a:rPr sz="2200" spc="9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possession</a:t>
            </a:r>
            <a:r>
              <a:rPr sz="2200" spc="9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10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arms</a:t>
            </a:r>
            <a:r>
              <a:rPr sz="2200" spc="95" dirty="0">
                <a:latin typeface="Times New Roman"/>
                <a:cs typeface="Times New Roman"/>
              </a:rPr>
              <a:t>  </a:t>
            </a:r>
            <a:r>
              <a:rPr sz="2200" spc="-25" dirty="0">
                <a:latin typeface="Times New Roman"/>
                <a:cs typeface="Times New Roman"/>
              </a:rPr>
              <a:t>and </a:t>
            </a:r>
            <a:r>
              <a:rPr sz="2200" dirty="0">
                <a:latin typeface="Times New Roman"/>
                <a:cs typeface="Times New Roman"/>
              </a:rPr>
              <a:t>ammunition,</a:t>
            </a:r>
            <a:r>
              <a:rPr sz="2200" spc="2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murder,</a:t>
            </a:r>
            <a:r>
              <a:rPr sz="2200" spc="229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rape,</a:t>
            </a:r>
            <a:r>
              <a:rPr sz="2200" spc="2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acid</a:t>
            </a:r>
            <a:r>
              <a:rPr sz="2200" spc="229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attack,</a:t>
            </a:r>
            <a:r>
              <a:rPr sz="2200" spc="2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counterfeiting</a:t>
            </a:r>
            <a:r>
              <a:rPr sz="2200" spc="229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2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coins</a:t>
            </a:r>
            <a:r>
              <a:rPr sz="2200" spc="21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and </a:t>
            </a:r>
            <a:r>
              <a:rPr sz="2200" dirty="0">
                <a:latin typeface="Times New Roman"/>
                <a:cs typeface="Times New Roman"/>
              </a:rPr>
              <a:t>currency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notes,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human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trafficking,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sexual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offence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against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children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or </a:t>
            </a:r>
            <a:r>
              <a:rPr sz="2200" dirty="0">
                <a:latin typeface="Times New Roman"/>
                <a:cs typeface="Times New Roman"/>
              </a:rPr>
              <a:t>offence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against</a:t>
            </a:r>
            <a:r>
              <a:rPr sz="2200" spc="-9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state.</a:t>
            </a:r>
            <a:endParaRPr sz="22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ts val="2110"/>
              </a:lnSpc>
              <a:spcBef>
                <a:spcPts val="515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3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BNSS,</a:t>
            </a:r>
            <a:r>
              <a:rPr sz="2200" spc="2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contradicting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3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Hon’ble</a:t>
            </a:r>
            <a:r>
              <a:rPr sz="2200" spc="3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Supreme</a:t>
            </a:r>
            <a:r>
              <a:rPr sz="2200" spc="3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Court</a:t>
            </a:r>
            <a:r>
              <a:rPr sz="2200" spc="2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direction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in 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Sunil</a:t>
            </a:r>
            <a:r>
              <a:rPr sz="2200" u="sng" spc="4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Batra</a:t>
            </a:r>
            <a:r>
              <a:rPr sz="2200" u="sng" spc="3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</a:t>
            </a:r>
            <a:r>
              <a:rPr sz="2200" u="sng" spc="4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Delhi</a:t>
            </a:r>
            <a:r>
              <a:rPr sz="2200" u="sng" spc="4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administration</a:t>
            </a:r>
            <a:r>
              <a:rPr sz="2200" spc="4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and</a:t>
            </a:r>
            <a:r>
              <a:rPr sz="2200" spc="405" dirty="0">
                <a:latin typeface="Times New Roman"/>
                <a:cs typeface="Times New Roman"/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Prem</a:t>
            </a:r>
            <a:r>
              <a:rPr sz="2200" u="sng" spc="4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Sankr</a:t>
            </a:r>
            <a:r>
              <a:rPr sz="2200" u="sng" spc="4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Shukla</a:t>
            </a:r>
            <a:r>
              <a:rPr sz="22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2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Delhi</a:t>
            </a:r>
            <a:r>
              <a:rPr sz="2200" u="sng" spc="-1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Administration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formally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brings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back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usage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handcuff.</a:t>
            </a:r>
            <a:endParaRPr sz="2200">
              <a:latin typeface="Times New Roman"/>
              <a:cs typeface="Times New Roman"/>
            </a:endParaRPr>
          </a:p>
          <a:p>
            <a:pPr marL="354965" marR="6985" indent="-342900" algn="just">
              <a:lnSpc>
                <a:spcPct val="80000"/>
              </a:lnSpc>
              <a:spcBef>
                <a:spcPts val="550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Section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43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BNSS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dealing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with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manner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which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arrest is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to </a:t>
            </a:r>
            <a:r>
              <a:rPr sz="2200" dirty="0">
                <a:latin typeface="Times New Roman"/>
                <a:cs typeface="Times New Roman"/>
              </a:rPr>
              <a:t>be</a:t>
            </a:r>
            <a:r>
              <a:rPr sz="2200" spc="1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made,</a:t>
            </a:r>
            <a:r>
              <a:rPr sz="2200" spc="11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provides</a:t>
            </a:r>
            <a:r>
              <a:rPr sz="2200" spc="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11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police</a:t>
            </a:r>
            <a:r>
              <a:rPr sz="2200" spc="8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with</a:t>
            </a:r>
            <a:r>
              <a:rPr sz="2200" spc="11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discretionary</a:t>
            </a:r>
            <a:r>
              <a:rPr sz="2200" spc="1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powers</a:t>
            </a:r>
            <a:r>
              <a:rPr sz="2200" spc="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1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handcuff </a:t>
            </a:r>
            <a:r>
              <a:rPr sz="2200" dirty="0">
                <a:latin typeface="Times New Roman"/>
                <a:cs typeface="Times New Roman"/>
              </a:rPr>
              <a:t>accused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persons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for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serious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offences.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889" y="1619462"/>
            <a:ext cx="8072755" cy="2464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</a:t>
            </a:r>
            <a:r>
              <a:rPr sz="3200" b="1" u="sng" spc="7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regards</a:t>
            </a:r>
            <a:r>
              <a:rPr sz="3200" b="1" u="sng" spc="7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arrest</a:t>
            </a:r>
            <a:r>
              <a:rPr sz="3200" b="1" u="sng" spc="7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3200" b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3200" b="1" u="sng" spc="7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woman,</a:t>
            </a:r>
            <a:r>
              <a:rPr sz="3200" b="1" spc="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79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Section 	</a:t>
            </a:r>
            <a:r>
              <a:rPr sz="3200" dirty="0">
                <a:latin typeface="Times New Roman"/>
                <a:cs typeface="Times New Roman"/>
              </a:rPr>
              <a:t>43(1)</a:t>
            </a:r>
            <a:r>
              <a:rPr sz="3200" spc="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BNSS,</a:t>
            </a:r>
            <a:r>
              <a:rPr sz="3200" spc="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</a:t>
            </a:r>
            <a:r>
              <a:rPr sz="3200" spc="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obligation</a:t>
            </a:r>
            <a:r>
              <a:rPr sz="3200" spc="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has</a:t>
            </a:r>
            <a:r>
              <a:rPr sz="3200" spc="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been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cast 	</a:t>
            </a:r>
            <a:r>
              <a:rPr sz="3200" dirty="0">
                <a:latin typeface="Times New Roman"/>
                <a:cs typeface="Times New Roman"/>
              </a:rPr>
              <a:t>on</a:t>
            </a:r>
            <a:r>
              <a:rPr sz="3200" spc="1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police</a:t>
            </a:r>
            <a:r>
              <a:rPr sz="3200" spc="16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1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effectuate</a:t>
            </a:r>
            <a:r>
              <a:rPr sz="3200" spc="1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arrest</a:t>
            </a:r>
            <a:r>
              <a:rPr sz="3200" spc="13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140" dirty="0">
                <a:latin typeface="Times New Roman"/>
                <a:cs typeface="Times New Roman"/>
              </a:rPr>
              <a:t>  </a:t>
            </a:r>
            <a:r>
              <a:rPr sz="3200" spc="-50" dirty="0">
                <a:latin typeface="Times New Roman"/>
                <a:cs typeface="Times New Roman"/>
              </a:rPr>
              <a:t>a 	</a:t>
            </a:r>
            <a:r>
              <a:rPr sz="3200" dirty="0">
                <a:latin typeface="Times New Roman"/>
                <a:cs typeface="Times New Roman"/>
              </a:rPr>
              <a:t>woman</a:t>
            </a:r>
            <a:r>
              <a:rPr sz="3200" spc="1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only</a:t>
            </a:r>
            <a:r>
              <a:rPr sz="3200" spc="1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1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114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female</a:t>
            </a:r>
            <a:r>
              <a:rPr sz="3200" spc="13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police</a:t>
            </a:r>
            <a:r>
              <a:rPr sz="3200" spc="1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officer</a:t>
            </a:r>
            <a:r>
              <a:rPr sz="3200" spc="120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or 	</a:t>
            </a:r>
            <a:r>
              <a:rPr sz="3200" dirty="0">
                <a:latin typeface="Times New Roman"/>
                <a:cs typeface="Times New Roman"/>
              </a:rPr>
              <a:t>unless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circumstances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so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require.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Medical</a:t>
            </a:r>
            <a:r>
              <a:rPr sz="4400" spc="-85" dirty="0"/>
              <a:t> </a:t>
            </a:r>
            <a:r>
              <a:rPr sz="4400" spc="-10" dirty="0"/>
              <a:t>Examination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4330" marR="5080" indent="-342265" algn="just">
              <a:lnSpc>
                <a:spcPts val="3460"/>
              </a:lnSpc>
              <a:spcBef>
                <a:spcPts val="53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/>
              <a:t>While</a:t>
            </a:r>
            <a:r>
              <a:rPr sz="3200" spc="650" dirty="0"/>
              <a:t>  </a:t>
            </a:r>
            <a:r>
              <a:rPr sz="3200" dirty="0"/>
              <a:t>the</a:t>
            </a:r>
            <a:r>
              <a:rPr sz="3200" spc="655" dirty="0"/>
              <a:t>  </a:t>
            </a:r>
            <a:r>
              <a:rPr sz="3200" dirty="0"/>
              <a:t>Cr.PC</a:t>
            </a:r>
            <a:r>
              <a:rPr sz="3200" spc="670" dirty="0"/>
              <a:t>  </a:t>
            </a:r>
            <a:r>
              <a:rPr sz="3200" dirty="0"/>
              <a:t>mandates</a:t>
            </a:r>
            <a:r>
              <a:rPr sz="3200" spc="660" dirty="0"/>
              <a:t>  </a:t>
            </a:r>
            <a:r>
              <a:rPr sz="3200" dirty="0"/>
              <a:t>the</a:t>
            </a:r>
            <a:r>
              <a:rPr sz="3200" spc="655" dirty="0"/>
              <a:t>  </a:t>
            </a:r>
            <a:r>
              <a:rPr sz="3200" spc="-10" dirty="0"/>
              <a:t>medical 	</a:t>
            </a:r>
            <a:r>
              <a:rPr sz="3200" dirty="0"/>
              <a:t>examination</a:t>
            </a:r>
            <a:r>
              <a:rPr sz="3200" spc="505" dirty="0"/>
              <a:t> </a:t>
            </a:r>
            <a:r>
              <a:rPr sz="3200" dirty="0"/>
              <a:t>of</a:t>
            </a:r>
            <a:r>
              <a:rPr sz="3200" spc="495" dirty="0"/>
              <a:t> </a:t>
            </a:r>
            <a:r>
              <a:rPr sz="3200" dirty="0"/>
              <a:t>the</a:t>
            </a:r>
            <a:r>
              <a:rPr sz="3200" spc="490" dirty="0"/>
              <a:t> </a:t>
            </a:r>
            <a:r>
              <a:rPr sz="3200" dirty="0"/>
              <a:t>accused</a:t>
            </a:r>
            <a:r>
              <a:rPr sz="3200" spc="505" dirty="0"/>
              <a:t> </a:t>
            </a:r>
            <a:r>
              <a:rPr sz="3200" dirty="0"/>
              <a:t>in</a:t>
            </a:r>
            <a:r>
              <a:rPr sz="3200" spc="505" dirty="0"/>
              <a:t> </a:t>
            </a:r>
            <a:r>
              <a:rPr sz="3200" dirty="0"/>
              <a:t>specific</a:t>
            </a:r>
            <a:r>
              <a:rPr sz="3200" spc="525" dirty="0"/>
              <a:t> </a:t>
            </a:r>
            <a:r>
              <a:rPr sz="3200" spc="-10" dirty="0"/>
              <a:t>cases, 	</a:t>
            </a:r>
            <a:r>
              <a:rPr sz="3200" dirty="0"/>
              <a:t>including</a:t>
            </a:r>
            <a:r>
              <a:rPr sz="3200" spc="185" dirty="0"/>
              <a:t>  </a:t>
            </a:r>
            <a:r>
              <a:rPr sz="3200" dirty="0"/>
              <a:t>rape,</a:t>
            </a:r>
            <a:r>
              <a:rPr sz="3200" spc="190" dirty="0"/>
              <a:t>  </a:t>
            </a:r>
            <a:r>
              <a:rPr sz="3200" dirty="0"/>
              <a:t>carried</a:t>
            </a:r>
            <a:r>
              <a:rPr sz="3200" spc="175" dirty="0"/>
              <a:t>  </a:t>
            </a:r>
            <a:r>
              <a:rPr sz="3200" dirty="0"/>
              <a:t>out</a:t>
            </a:r>
            <a:r>
              <a:rPr sz="3200" spc="195" dirty="0"/>
              <a:t>  </a:t>
            </a:r>
            <a:r>
              <a:rPr sz="3200" dirty="0"/>
              <a:t>by</a:t>
            </a:r>
            <a:r>
              <a:rPr sz="3200" spc="190" dirty="0"/>
              <a:t>  </a:t>
            </a:r>
            <a:r>
              <a:rPr sz="3200" dirty="0"/>
              <a:t>a</a:t>
            </a:r>
            <a:r>
              <a:rPr sz="3200" spc="185" dirty="0"/>
              <a:t>  </a:t>
            </a:r>
            <a:r>
              <a:rPr sz="3200" spc="-10" dirty="0"/>
              <a:t>registered 	</a:t>
            </a:r>
            <a:r>
              <a:rPr sz="3200" dirty="0"/>
              <a:t>medical practitioner</a:t>
            </a:r>
            <a:r>
              <a:rPr sz="3200" spc="30" dirty="0"/>
              <a:t> </a:t>
            </a:r>
            <a:r>
              <a:rPr sz="3200" dirty="0"/>
              <a:t>upon</a:t>
            </a:r>
            <a:r>
              <a:rPr sz="3200" spc="35" dirty="0"/>
              <a:t> </a:t>
            </a:r>
            <a:r>
              <a:rPr sz="3200" dirty="0"/>
              <a:t>the</a:t>
            </a:r>
            <a:r>
              <a:rPr sz="3200" spc="25" dirty="0"/>
              <a:t> </a:t>
            </a:r>
            <a:r>
              <a:rPr sz="3200" dirty="0"/>
              <a:t>request</a:t>
            </a:r>
            <a:r>
              <a:rPr sz="3200" spc="40" dirty="0"/>
              <a:t> </a:t>
            </a:r>
            <a:r>
              <a:rPr sz="3200" dirty="0"/>
              <a:t>of</a:t>
            </a:r>
            <a:r>
              <a:rPr sz="3200" spc="30" dirty="0"/>
              <a:t> </a:t>
            </a:r>
            <a:r>
              <a:rPr sz="3200" dirty="0"/>
              <a:t>a</a:t>
            </a:r>
            <a:r>
              <a:rPr sz="3200" spc="25" dirty="0"/>
              <a:t> </a:t>
            </a:r>
            <a:r>
              <a:rPr sz="3200" spc="-20" dirty="0"/>
              <a:t>Sub- 	</a:t>
            </a:r>
            <a:r>
              <a:rPr sz="3200" dirty="0"/>
              <a:t>inspector</a:t>
            </a:r>
            <a:r>
              <a:rPr sz="3200" spc="-70" dirty="0"/>
              <a:t> </a:t>
            </a:r>
            <a:r>
              <a:rPr sz="3200" dirty="0"/>
              <a:t>level</a:t>
            </a:r>
            <a:r>
              <a:rPr sz="3200" spc="-45" dirty="0"/>
              <a:t> </a:t>
            </a:r>
            <a:r>
              <a:rPr sz="3200" dirty="0"/>
              <a:t>police</a:t>
            </a:r>
            <a:r>
              <a:rPr sz="3200" spc="-35" dirty="0"/>
              <a:t> </a:t>
            </a:r>
            <a:r>
              <a:rPr sz="3200" spc="-10" dirty="0"/>
              <a:t>officer.</a:t>
            </a:r>
            <a:endParaRPr sz="3200"/>
          </a:p>
          <a:p>
            <a:pPr marL="354330" marR="5080" indent="-342265" algn="just">
              <a:lnSpc>
                <a:spcPts val="3460"/>
              </a:lnSpc>
              <a:spcBef>
                <a:spcPts val="74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/>
              <a:t>Section</a:t>
            </a:r>
            <a:r>
              <a:rPr sz="3200" spc="105" dirty="0"/>
              <a:t> </a:t>
            </a:r>
            <a:r>
              <a:rPr sz="3200" dirty="0"/>
              <a:t>51</a:t>
            </a:r>
            <a:r>
              <a:rPr sz="3200" spc="110" dirty="0"/>
              <a:t> </a:t>
            </a:r>
            <a:r>
              <a:rPr sz="3200" dirty="0"/>
              <a:t>of</a:t>
            </a:r>
            <a:r>
              <a:rPr sz="3200" spc="100" dirty="0"/>
              <a:t> </a:t>
            </a:r>
            <a:r>
              <a:rPr sz="3200" dirty="0"/>
              <a:t>the</a:t>
            </a:r>
            <a:r>
              <a:rPr sz="3200" spc="95" dirty="0"/>
              <a:t> </a:t>
            </a:r>
            <a:r>
              <a:rPr sz="3200" dirty="0"/>
              <a:t>BNSS</a:t>
            </a:r>
            <a:r>
              <a:rPr sz="3200" spc="125" dirty="0"/>
              <a:t> </a:t>
            </a:r>
            <a:r>
              <a:rPr sz="3200" dirty="0"/>
              <a:t>expands</a:t>
            </a:r>
            <a:r>
              <a:rPr sz="3200" spc="110" dirty="0"/>
              <a:t> </a:t>
            </a:r>
            <a:r>
              <a:rPr sz="3200" dirty="0"/>
              <a:t>this</a:t>
            </a:r>
            <a:r>
              <a:rPr sz="3200" spc="145" dirty="0"/>
              <a:t> </a:t>
            </a:r>
            <a:r>
              <a:rPr sz="3200" spc="-10" dirty="0"/>
              <a:t>authority 	</a:t>
            </a:r>
            <a:r>
              <a:rPr sz="3200" dirty="0"/>
              <a:t>to</a:t>
            </a:r>
            <a:r>
              <a:rPr sz="3200" spc="490" dirty="0"/>
              <a:t> </a:t>
            </a:r>
            <a:r>
              <a:rPr sz="3200" dirty="0"/>
              <a:t>any</a:t>
            </a:r>
            <a:r>
              <a:rPr sz="3200" spc="495" dirty="0"/>
              <a:t> </a:t>
            </a:r>
            <a:r>
              <a:rPr sz="3200" dirty="0"/>
              <a:t>police</a:t>
            </a:r>
            <a:r>
              <a:rPr sz="3200" spc="475" dirty="0"/>
              <a:t> </a:t>
            </a:r>
            <a:r>
              <a:rPr sz="3200" dirty="0"/>
              <a:t>officer.</a:t>
            </a:r>
            <a:r>
              <a:rPr sz="3200" spc="495" dirty="0"/>
              <a:t> </a:t>
            </a:r>
            <a:r>
              <a:rPr sz="3200" dirty="0"/>
              <a:t>Now</a:t>
            </a:r>
            <a:r>
              <a:rPr sz="3200" spc="484" dirty="0"/>
              <a:t> </a:t>
            </a:r>
            <a:r>
              <a:rPr sz="3200" dirty="0"/>
              <a:t>any</a:t>
            </a:r>
            <a:r>
              <a:rPr sz="3200" spc="490" dirty="0"/>
              <a:t> </a:t>
            </a:r>
            <a:r>
              <a:rPr sz="3200" dirty="0"/>
              <a:t>police</a:t>
            </a:r>
            <a:r>
              <a:rPr sz="3200" spc="515" dirty="0"/>
              <a:t> </a:t>
            </a:r>
            <a:r>
              <a:rPr sz="3200" spc="-10" dirty="0"/>
              <a:t>officer 	</a:t>
            </a:r>
            <a:r>
              <a:rPr sz="3200" dirty="0"/>
              <a:t>can</a:t>
            </a:r>
            <a:r>
              <a:rPr sz="3200" spc="120" dirty="0"/>
              <a:t> </a:t>
            </a:r>
            <a:r>
              <a:rPr sz="3200" dirty="0"/>
              <a:t>request</a:t>
            </a:r>
            <a:r>
              <a:rPr sz="3200" spc="125" dirty="0"/>
              <a:t> </a:t>
            </a:r>
            <a:r>
              <a:rPr sz="3200" dirty="0"/>
              <a:t>for</a:t>
            </a:r>
            <a:r>
              <a:rPr sz="3200" spc="140" dirty="0"/>
              <a:t> </a:t>
            </a:r>
            <a:r>
              <a:rPr sz="3200" dirty="0"/>
              <a:t>the</a:t>
            </a:r>
            <a:r>
              <a:rPr sz="3200" spc="145" dirty="0"/>
              <a:t> </a:t>
            </a:r>
            <a:r>
              <a:rPr sz="3200" dirty="0"/>
              <a:t>medical</a:t>
            </a:r>
            <a:r>
              <a:rPr sz="3200" spc="125" dirty="0"/>
              <a:t> </a:t>
            </a:r>
            <a:r>
              <a:rPr sz="3200" dirty="0"/>
              <a:t>examination</a:t>
            </a:r>
            <a:r>
              <a:rPr sz="3200" spc="120" dirty="0"/>
              <a:t> </a:t>
            </a:r>
            <a:r>
              <a:rPr sz="3200" dirty="0"/>
              <a:t>of</a:t>
            </a:r>
            <a:r>
              <a:rPr sz="3200" spc="114" dirty="0"/>
              <a:t> </a:t>
            </a:r>
            <a:r>
              <a:rPr sz="3200" spc="-25" dirty="0"/>
              <a:t>the 	</a:t>
            </a:r>
            <a:r>
              <a:rPr sz="3200" spc="-10" dirty="0"/>
              <a:t>accused.</a:t>
            </a:r>
            <a:endParaRPr sz="3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71755" rIns="0" bIns="0" rtlCol="0">
            <a:spAutoFit/>
          </a:bodyPr>
          <a:lstStyle/>
          <a:p>
            <a:pPr marL="3665220" marR="374015" indent="-3284220">
              <a:lnSpc>
                <a:spcPct val="100000"/>
              </a:lnSpc>
              <a:spcBef>
                <a:spcPts val="565"/>
              </a:spcBef>
              <a:tabLst>
                <a:tab pos="6360795" algn="l"/>
              </a:tabLst>
            </a:pPr>
            <a:r>
              <a:rPr sz="2400" dirty="0"/>
              <a:t>Identification</a:t>
            </a:r>
            <a:r>
              <a:rPr sz="2400" spc="-120" dirty="0"/>
              <a:t> </a:t>
            </a:r>
            <a:r>
              <a:rPr sz="2400" spc="-10" dirty="0"/>
              <a:t>and</a:t>
            </a:r>
            <a:r>
              <a:rPr sz="2400" spc="-140" dirty="0"/>
              <a:t> </a:t>
            </a:r>
            <a:r>
              <a:rPr sz="2400" dirty="0"/>
              <a:t>Attachment</a:t>
            </a:r>
            <a:r>
              <a:rPr sz="2400" spc="-35" dirty="0"/>
              <a:t> </a:t>
            </a:r>
            <a:r>
              <a:rPr sz="2400" dirty="0"/>
              <a:t>of</a:t>
            </a:r>
            <a:r>
              <a:rPr sz="2400" spc="-85" dirty="0"/>
              <a:t> </a:t>
            </a:r>
            <a:r>
              <a:rPr sz="2400" dirty="0"/>
              <a:t>Property</a:t>
            </a:r>
            <a:r>
              <a:rPr sz="2400" spc="-70" dirty="0"/>
              <a:t> </a:t>
            </a:r>
            <a:r>
              <a:rPr sz="2400" spc="-25" dirty="0"/>
              <a:t>of</a:t>
            </a:r>
            <a:r>
              <a:rPr sz="2400" dirty="0"/>
              <a:t>	</a:t>
            </a:r>
            <a:r>
              <a:rPr sz="2400" spc="-10" dirty="0"/>
              <a:t>Proclaimed Person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99" y="1538798"/>
            <a:ext cx="8071484" cy="414020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4965" marR="5080" indent="-342900" algn="just">
              <a:lnSpc>
                <a:spcPct val="80000"/>
              </a:lnSpc>
              <a:spcBef>
                <a:spcPts val="74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Section</a:t>
            </a:r>
            <a:r>
              <a:rPr sz="2700" spc="-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86</a:t>
            </a:r>
            <a:r>
              <a:rPr sz="2700" spc="-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-1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BNSS</a:t>
            </a:r>
            <a:r>
              <a:rPr sz="2700" spc="-2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provides</a:t>
            </a:r>
            <a:r>
              <a:rPr sz="2700" spc="-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that</a:t>
            </a:r>
            <a:r>
              <a:rPr sz="2700" spc="-2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Court</a:t>
            </a:r>
            <a:r>
              <a:rPr sz="2700" spc="-2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may,</a:t>
            </a:r>
            <a:r>
              <a:rPr sz="2700" spc="-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on</a:t>
            </a:r>
            <a:r>
              <a:rPr sz="2700" spc="-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25" dirty="0">
                <a:solidFill>
                  <a:srgbClr val="002346"/>
                </a:solidFill>
                <a:latin typeface="Times New Roman"/>
                <a:cs typeface="Times New Roman"/>
              </a:rPr>
              <a:t>the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written</a:t>
            </a:r>
            <a:r>
              <a:rPr sz="2700" spc="7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request</a:t>
            </a:r>
            <a:r>
              <a:rPr sz="2700" spc="5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from</a:t>
            </a:r>
            <a:r>
              <a:rPr sz="2700" spc="5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</a:t>
            </a:r>
            <a:r>
              <a:rPr sz="2700" spc="6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police</a:t>
            </a:r>
            <a:r>
              <a:rPr sz="2700" spc="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officer</a:t>
            </a:r>
            <a:r>
              <a:rPr sz="2700" spc="4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not</a:t>
            </a:r>
            <a:r>
              <a:rPr sz="2700" spc="5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below</a:t>
            </a:r>
            <a:r>
              <a:rPr sz="2700" spc="4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4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20" dirty="0">
                <a:solidFill>
                  <a:srgbClr val="002346"/>
                </a:solidFill>
                <a:latin typeface="Times New Roman"/>
                <a:cs typeface="Times New Roman"/>
              </a:rPr>
              <a:t>rank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7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Superintendent</a:t>
            </a:r>
            <a:r>
              <a:rPr sz="2700" spc="6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5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Police</a:t>
            </a:r>
            <a:r>
              <a:rPr sz="2700" spc="7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or</a:t>
            </a:r>
            <a:r>
              <a:rPr sz="2700" spc="7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Commissioner</a:t>
            </a:r>
            <a:r>
              <a:rPr sz="2700" spc="5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7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Police,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initiate</a:t>
            </a:r>
            <a:r>
              <a:rPr sz="2700" spc="9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9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process</a:t>
            </a:r>
            <a:r>
              <a:rPr sz="2700" spc="9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9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requesting</a:t>
            </a:r>
            <a:r>
              <a:rPr sz="2700" spc="9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assistance</a:t>
            </a:r>
            <a:r>
              <a:rPr sz="2700" spc="9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from</a:t>
            </a:r>
            <a:r>
              <a:rPr sz="2700" spc="9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spc="-50" dirty="0">
                <a:solidFill>
                  <a:srgbClr val="002346"/>
                </a:solidFill>
                <a:latin typeface="Times New Roman"/>
                <a:cs typeface="Times New Roman"/>
              </a:rPr>
              <a:t>a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Court</a:t>
            </a:r>
            <a:r>
              <a:rPr sz="2700" spc="17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or</a:t>
            </a:r>
            <a:r>
              <a:rPr sz="2700" spc="19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an</a:t>
            </a:r>
            <a:r>
              <a:rPr sz="2700" spc="17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authority</a:t>
            </a:r>
            <a:r>
              <a:rPr sz="2700" spc="19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in</a:t>
            </a:r>
            <a:r>
              <a:rPr sz="2700" spc="18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17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contracting</a:t>
            </a:r>
            <a:r>
              <a:rPr sz="2700" spc="17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State</a:t>
            </a:r>
            <a:r>
              <a:rPr sz="2700" spc="17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spc="-25" dirty="0">
                <a:solidFill>
                  <a:srgbClr val="002346"/>
                </a:solidFill>
                <a:latin typeface="Times New Roman"/>
                <a:cs typeface="Times New Roman"/>
              </a:rPr>
              <a:t>for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identification,</a:t>
            </a:r>
            <a:r>
              <a:rPr sz="2700" spc="6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attachment</a:t>
            </a:r>
            <a:r>
              <a:rPr sz="2700" spc="67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and</a:t>
            </a:r>
            <a:r>
              <a:rPr sz="2700" spc="66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forfeiture</a:t>
            </a:r>
            <a:r>
              <a:rPr sz="2700" spc="65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66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property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belonging</a:t>
            </a:r>
            <a:r>
              <a:rPr sz="2700" spc="-4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to</a:t>
            </a:r>
            <a:r>
              <a:rPr sz="2700" spc="-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</a:t>
            </a:r>
            <a:r>
              <a:rPr sz="2700" spc="-2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proclaimed</a:t>
            </a:r>
            <a:r>
              <a:rPr sz="2700" spc="-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person.</a:t>
            </a:r>
            <a:endParaRPr sz="27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80000"/>
              </a:lnSpc>
              <a:spcBef>
                <a:spcPts val="65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29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intention</a:t>
            </a:r>
            <a:r>
              <a:rPr sz="2700" spc="30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behind</a:t>
            </a:r>
            <a:r>
              <a:rPr sz="2700" spc="28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this</a:t>
            </a:r>
            <a:r>
              <a:rPr sz="2700" spc="3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provision</a:t>
            </a:r>
            <a:r>
              <a:rPr sz="2700" spc="3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seems</a:t>
            </a:r>
            <a:r>
              <a:rPr sz="2700" spc="3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to</a:t>
            </a:r>
            <a:r>
              <a:rPr sz="2700" spc="3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be</a:t>
            </a:r>
            <a:r>
              <a:rPr sz="2700" spc="32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either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to</a:t>
            </a:r>
            <a:r>
              <a:rPr sz="2700" spc="31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secure</a:t>
            </a:r>
            <a:r>
              <a:rPr sz="2700" spc="30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31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presence</a:t>
            </a:r>
            <a:r>
              <a:rPr sz="2700" spc="31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31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fugitives</a:t>
            </a:r>
            <a:r>
              <a:rPr sz="2700" spc="31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or</a:t>
            </a:r>
            <a:r>
              <a:rPr sz="2700" spc="31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confiscate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properties</a:t>
            </a:r>
            <a:r>
              <a:rPr sz="2700" spc="385" dirty="0">
                <a:solidFill>
                  <a:srgbClr val="002346"/>
                </a:solidFill>
                <a:latin typeface="Times New Roman"/>
                <a:cs typeface="Times New Roman"/>
              </a:rPr>
              <a:t>  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395" dirty="0">
                <a:solidFill>
                  <a:srgbClr val="002346"/>
                </a:solidFill>
                <a:latin typeface="Times New Roman"/>
                <a:cs typeface="Times New Roman"/>
              </a:rPr>
              <a:t>  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fugitives</a:t>
            </a:r>
            <a:r>
              <a:rPr sz="2700" spc="400" dirty="0">
                <a:solidFill>
                  <a:srgbClr val="002346"/>
                </a:solidFill>
                <a:latin typeface="Times New Roman"/>
                <a:cs typeface="Times New Roman"/>
              </a:rPr>
              <a:t>  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who</a:t>
            </a:r>
            <a:r>
              <a:rPr sz="2700" spc="400" dirty="0">
                <a:solidFill>
                  <a:srgbClr val="002346"/>
                </a:solidFill>
                <a:latin typeface="Times New Roman"/>
                <a:cs typeface="Times New Roman"/>
              </a:rPr>
              <a:t>  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are</a:t>
            </a:r>
            <a:r>
              <a:rPr sz="2700" spc="405" dirty="0">
                <a:solidFill>
                  <a:srgbClr val="002346"/>
                </a:solidFill>
                <a:latin typeface="Times New Roman"/>
                <a:cs typeface="Times New Roman"/>
              </a:rPr>
              <a:t>   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evading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summons/investigation/trial</a:t>
            </a:r>
            <a:r>
              <a:rPr sz="2700" spc="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and</a:t>
            </a:r>
            <a:r>
              <a:rPr sz="2700" spc="-1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have</a:t>
            </a:r>
            <a:r>
              <a:rPr sz="2700" spc="-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properties</a:t>
            </a:r>
            <a:r>
              <a:rPr sz="2700" spc="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outside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-2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country.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889" y="1619462"/>
            <a:ext cx="8074025" cy="34397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54330" marR="5080" indent="-342265" algn="just">
              <a:lnSpc>
                <a:spcPct val="99500"/>
              </a:lnSpc>
              <a:spcBef>
                <a:spcPts val="12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7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per</a:t>
            </a:r>
            <a:r>
              <a:rPr sz="3200" spc="7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7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82(4)</a:t>
            </a:r>
            <a:r>
              <a:rPr sz="3200" spc="7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7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Criminal</a:t>
            </a:r>
            <a:r>
              <a:rPr sz="3200" spc="7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Procedure 	</a:t>
            </a:r>
            <a:r>
              <a:rPr sz="3200" dirty="0">
                <a:latin typeface="Times New Roman"/>
                <a:cs typeface="Times New Roman"/>
              </a:rPr>
              <a:t>Code</a:t>
            </a:r>
            <a:r>
              <a:rPr sz="3200" spc="5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5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per</a:t>
            </a:r>
            <a:r>
              <a:rPr sz="3200" spc="5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2005</a:t>
            </a:r>
            <a:r>
              <a:rPr sz="3200" spc="5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Amendment,</a:t>
            </a:r>
            <a:r>
              <a:rPr sz="3200" spc="5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someone</a:t>
            </a:r>
            <a:r>
              <a:rPr sz="3200" spc="53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can 	</a:t>
            </a:r>
            <a:r>
              <a:rPr sz="3200" dirty="0">
                <a:latin typeface="Times New Roman"/>
                <a:cs typeface="Times New Roman"/>
              </a:rPr>
              <a:t>be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declared</a:t>
            </a:r>
            <a:r>
              <a:rPr sz="3200" spc="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‘Proclaimed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offender’</a:t>
            </a:r>
            <a:r>
              <a:rPr sz="3200" spc="-1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only 	</a:t>
            </a:r>
            <a:r>
              <a:rPr sz="3200" dirty="0">
                <a:latin typeface="Times New Roman"/>
                <a:cs typeface="Times New Roman"/>
              </a:rPr>
              <a:t>nineteen</a:t>
            </a:r>
            <a:r>
              <a:rPr sz="3200" spc="1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specified</a:t>
            </a:r>
            <a:r>
              <a:rPr sz="3200" spc="1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offences</a:t>
            </a:r>
            <a:r>
              <a:rPr sz="3200" spc="1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under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IPC</a:t>
            </a:r>
            <a:r>
              <a:rPr sz="3200" spc="1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namely, 	</a:t>
            </a:r>
            <a:r>
              <a:rPr sz="3200" dirty="0">
                <a:latin typeface="Times New Roman"/>
                <a:cs typeface="Times New Roman"/>
              </a:rPr>
              <a:t>“302,</a:t>
            </a:r>
            <a:r>
              <a:rPr sz="3200" spc="2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304,</a:t>
            </a:r>
            <a:r>
              <a:rPr sz="3200" spc="2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364,</a:t>
            </a:r>
            <a:r>
              <a:rPr sz="3200" spc="2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367,</a:t>
            </a:r>
            <a:r>
              <a:rPr sz="3200" spc="2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382,</a:t>
            </a:r>
            <a:r>
              <a:rPr sz="3200" spc="2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392,</a:t>
            </a:r>
            <a:r>
              <a:rPr sz="3200" spc="2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393,</a:t>
            </a:r>
            <a:r>
              <a:rPr sz="3200" spc="3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394,</a:t>
            </a:r>
            <a:r>
              <a:rPr sz="3200" spc="29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395,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85"/>
              </a:spcBef>
            </a:pPr>
            <a:r>
              <a:rPr sz="3200" dirty="0">
                <a:latin typeface="Times New Roman"/>
                <a:cs typeface="Times New Roman"/>
              </a:rPr>
              <a:t>396,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397,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398,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399,</a:t>
            </a:r>
            <a:r>
              <a:rPr sz="3200" spc="1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400,</a:t>
            </a:r>
            <a:r>
              <a:rPr sz="3200" spc="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402,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436,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449,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459</a:t>
            </a:r>
            <a:r>
              <a:rPr sz="3200" spc="12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or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460”.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533400"/>
            <a:ext cx="8229600" cy="5593080"/>
          </a:xfrm>
          <a:custGeom>
            <a:avLst/>
            <a:gdLst/>
            <a:ahLst/>
            <a:cxnLst/>
            <a:rect l="l" t="t" r="r" b="b"/>
            <a:pathLst>
              <a:path w="8229600" h="5593080">
                <a:moveTo>
                  <a:pt x="8229600" y="5593079"/>
                </a:moveTo>
                <a:lnTo>
                  <a:pt x="0" y="55930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55930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889" y="537421"/>
            <a:ext cx="8072755" cy="497014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354330" marR="5080" indent="-342265" algn="just">
              <a:lnSpc>
                <a:spcPct val="97000"/>
              </a:lnSpc>
              <a:spcBef>
                <a:spcPts val="219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This</a:t>
            </a:r>
            <a:r>
              <a:rPr sz="3200" spc="385" dirty="0">
                <a:solidFill>
                  <a:srgbClr val="002346"/>
                </a:solidFill>
                <a:latin typeface="Times New Roman"/>
                <a:cs typeface="Times New Roman"/>
              </a:rPr>
              <a:t> 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led</a:t>
            </a:r>
            <a:r>
              <a:rPr sz="3200" spc="390" dirty="0">
                <a:solidFill>
                  <a:srgbClr val="002346"/>
                </a:solidFill>
                <a:latin typeface="Times New Roman"/>
                <a:cs typeface="Times New Roman"/>
              </a:rPr>
              <a:t> 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to</a:t>
            </a:r>
            <a:r>
              <a:rPr sz="3200" spc="375" dirty="0">
                <a:solidFill>
                  <a:srgbClr val="002346"/>
                </a:solidFill>
                <a:latin typeface="Times New Roman"/>
                <a:cs typeface="Times New Roman"/>
              </a:rPr>
              <a:t> 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situations</a:t>
            </a:r>
            <a:r>
              <a:rPr sz="3200" spc="390" dirty="0">
                <a:solidFill>
                  <a:srgbClr val="002346"/>
                </a:solidFill>
                <a:latin typeface="Times New Roman"/>
                <a:cs typeface="Times New Roman"/>
              </a:rPr>
              <a:t> 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when</a:t>
            </a:r>
            <a:r>
              <a:rPr sz="3200" spc="390" dirty="0">
                <a:solidFill>
                  <a:srgbClr val="002346"/>
                </a:solidFill>
                <a:latin typeface="Times New Roman"/>
                <a:cs typeface="Times New Roman"/>
              </a:rPr>
              <a:t>   </a:t>
            </a:r>
            <a:r>
              <a:rPr sz="3200" spc="-10" dirty="0">
                <a:solidFill>
                  <a:srgbClr val="002346"/>
                </a:solidFill>
                <a:latin typeface="Times New Roman"/>
                <a:cs typeface="Times New Roman"/>
              </a:rPr>
              <a:t>someone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repeatedly</a:t>
            </a:r>
            <a:r>
              <a:rPr sz="3200" spc="509" dirty="0">
                <a:solidFill>
                  <a:srgbClr val="002346"/>
                </a:solidFill>
                <a:latin typeface="Times New Roman"/>
                <a:cs typeface="Times New Roman"/>
              </a:rPr>
              <a:t> 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evading</a:t>
            </a:r>
            <a:r>
              <a:rPr sz="3200" spc="509" dirty="0">
                <a:solidFill>
                  <a:srgbClr val="002346"/>
                </a:solidFill>
                <a:latin typeface="Times New Roman"/>
                <a:cs typeface="Times New Roman"/>
              </a:rPr>
              <a:t> 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legal</a:t>
            </a:r>
            <a:r>
              <a:rPr sz="3200" spc="515" dirty="0">
                <a:solidFill>
                  <a:srgbClr val="002346"/>
                </a:solidFill>
                <a:latin typeface="Times New Roman"/>
                <a:cs typeface="Times New Roman"/>
              </a:rPr>
              <a:t> 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processes</a:t>
            </a:r>
            <a:r>
              <a:rPr sz="3200" spc="509" dirty="0">
                <a:solidFill>
                  <a:srgbClr val="002346"/>
                </a:solidFill>
                <a:latin typeface="Times New Roman"/>
                <a:cs typeface="Times New Roman"/>
              </a:rPr>
              <a:t>   </a:t>
            </a:r>
            <a:r>
              <a:rPr sz="3200" spc="-25" dirty="0">
                <a:solidFill>
                  <a:srgbClr val="002346"/>
                </a:solidFill>
                <a:latin typeface="Times New Roman"/>
                <a:cs typeface="Times New Roman"/>
              </a:rPr>
              <a:t>of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summons/warrant</a:t>
            </a:r>
            <a:r>
              <a:rPr sz="3200" spc="30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for</a:t>
            </a:r>
            <a:r>
              <a:rPr sz="3200" spc="35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any</a:t>
            </a:r>
            <a:r>
              <a:rPr sz="3200" spc="3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other</a:t>
            </a:r>
            <a:r>
              <a:rPr sz="3200" spc="35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offence</a:t>
            </a:r>
            <a:r>
              <a:rPr sz="3200" spc="35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002346"/>
                </a:solidFill>
                <a:latin typeface="Times New Roman"/>
                <a:cs typeface="Times New Roman"/>
              </a:rPr>
              <a:t>under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general</a:t>
            </a:r>
            <a:r>
              <a:rPr sz="3200" spc="14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penal</a:t>
            </a:r>
            <a:r>
              <a:rPr sz="3200" spc="15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code</a:t>
            </a:r>
            <a:r>
              <a:rPr sz="3200" spc="16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3200" spc="16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IPC</a:t>
            </a:r>
            <a:r>
              <a:rPr sz="3200" spc="15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or</a:t>
            </a:r>
            <a:r>
              <a:rPr sz="3200" spc="1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any</a:t>
            </a:r>
            <a:r>
              <a:rPr sz="3200" spc="14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other</a:t>
            </a:r>
            <a:r>
              <a:rPr sz="3200" spc="1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002346"/>
                </a:solidFill>
                <a:latin typeface="Times New Roman"/>
                <a:cs typeface="Times New Roman"/>
              </a:rPr>
              <a:t>special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law</a:t>
            </a:r>
            <a:r>
              <a:rPr sz="3200" spc="6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could</a:t>
            </a:r>
            <a:r>
              <a:rPr sz="3200" spc="7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not</a:t>
            </a:r>
            <a:r>
              <a:rPr sz="3200" spc="5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be</a:t>
            </a:r>
            <a:r>
              <a:rPr sz="3200" spc="5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declared</a:t>
            </a:r>
            <a:r>
              <a:rPr sz="3200" spc="7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as</a:t>
            </a:r>
            <a:r>
              <a:rPr sz="3200" spc="6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</a:t>
            </a:r>
            <a:r>
              <a:rPr sz="3200" spc="6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spc="-10" dirty="0">
                <a:solidFill>
                  <a:srgbClr val="002346"/>
                </a:solidFill>
                <a:latin typeface="Times New Roman"/>
                <a:cs typeface="Times New Roman"/>
              </a:rPr>
              <a:t>Proclaimed 	offender.</a:t>
            </a:r>
            <a:endParaRPr sz="3200">
              <a:latin typeface="Times New Roman"/>
              <a:cs typeface="Times New Roman"/>
            </a:endParaRPr>
          </a:p>
          <a:p>
            <a:pPr marL="354330" marR="5715" indent="-342265" algn="just">
              <a:lnSpc>
                <a:spcPct val="97000"/>
              </a:lnSpc>
              <a:spcBef>
                <a:spcPts val="156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By</a:t>
            </a:r>
            <a:r>
              <a:rPr sz="3200" spc="2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removing</a:t>
            </a:r>
            <a:r>
              <a:rPr sz="3200" spc="24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3200" spc="204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arbitrary</a:t>
            </a:r>
            <a:r>
              <a:rPr sz="3200" spc="2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list</a:t>
            </a:r>
            <a:r>
              <a:rPr sz="3200" spc="22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3200" spc="2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sections,</a:t>
            </a:r>
            <a:r>
              <a:rPr sz="3200" spc="21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spc="-25" dirty="0">
                <a:solidFill>
                  <a:srgbClr val="002346"/>
                </a:solidFill>
                <a:latin typeface="Times New Roman"/>
                <a:cs typeface="Times New Roman"/>
              </a:rPr>
              <a:t>any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accused</a:t>
            </a:r>
            <a:r>
              <a:rPr sz="3200" spc="8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3200" spc="12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an</a:t>
            </a:r>
            <a:r>
              <a:rPr sz="3200" spc="9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offence</a:t>
            </a:r>
            <a:r>
              <a:rPr sz="3200" spc="1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with</a:t>
            </a:r>
            <a:r>
              <a:rPr sz="3200" spc="1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more</a:t>
            </a:r>
            <a:r>
              <a:rPr sz="3200" spc="8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than</a:t>
            </a:r>
            <a:r>
              <a:rPr sz="3200" spc="9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10</a:t>
            </a:r>
            <a:r>
              <a:rPr sz="3200" spc="9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002346"/>
                </a:solidFill>
                <a:latin typeface="Times New Roman"/>
                <a:cs typeface="Times New Roman"/>
              </a:rPr>
              <a:t>years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3200" spc="31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imprisonment</a:t>
            </a:r>
            <a:r>
              <a:rPr sz="3200" spc="30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or</a:t>
            </a:r>
            <a:r>
              <a:rPr sz="3200" spc="30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other</a:t>
            </a:r>
            <a:r>
              <a:rPr sz="3200" spc="31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special</a:t>
            </a:r>
            <a:r>
              <a:rPr sz="3200" spc="30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spc="-10" dirty="0">
                <a:solidFill>
                  <a:srgbClr val="002346"/>
                </a:solidFill>
                <a:latin typeface="Times New Roman"/>
                <a:cs typeface="Times New Roman"/>
              </a:rPr>
              <a:t>offences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could</a:t>
            </a:r>
            <a:r>
              <a:rPr sz="3200" spc="-5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be</a:t>
            </a:r>
            <a:r>
              <a:rPr sz="3200" spc="-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declared</a:t>
            </a:r>
            <a:r>
              <a:rPr sz="3200" spc="-5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</a:t>
            </a:r>
            <a:r>
              <a:rPr sz="3200" spc="-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proclaimed</a:t>
            </a:r>
            <a:r>
              <a:rPr sz="3200" spc="-5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002346"/>
                </a:solidFill>
                <a:latin typeface="Times New Roman"/>
                <a:cs typeface="Times New Roman"/>
              </a:rPr>
              <a:t>offender.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533400"/>
            <a:ext cx="8229600" cy="5593080"/>
          </a:xfrm>
          <a:custGeom>
            <a:avLst/>
            <a:gdLst/>
            <a:ahLst/>
            <a:cxnLst/>
            <a:rect l="l" t="t" r="r" b="b"/>
            <a:pathLst>
              <a:path w="8229600" h="5593080">
                <a:moveTo>
                  <a:pt x="8229600" y="5593079"/>
                </a:moveTo>
                <a:lnTo>
                  <a:pt x="0" y="55930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55930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889" y="518069"/>
            <a:ext cx="8072755" cy="387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marR="6350" indent="-342265" algn="just">
              <a:lnSpc>
                <a:spcPct val="107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Significant</a:t>
            </a:r>
            <a:r>
              <a:rPr sz="3200" spc="2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defaults</a:t>
            </a:r>
            <a:r>
              <a:rPr sz="3200" spc="2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are</a:t>
            </a:r>
            <a:r>
              <a:rPr sz="3200" spc="3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being</a:t>
            </a:r>
            <a:r>
              <a:rPr sz="3200" spc="4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committed</a:t>
            </a:r>
            <a:r>
              <a:rPr sz="3200" spc="2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spc="-25" dirty="0">
                <a:solidFill>
                  <a:srgbClr val="002346"/>
                </a:solidFill>
                <a:latin typeface="Times New Roman"/>
                <a:cs typeface="Times New Roman"/>
              </a:rPr>
              <a:t>by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many</a:t>
            </a:r>
            <a:r>
              <a:rPr sz="3200" spc="78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loan</a:t>
            </a:r>
            <a:r>
              <a:rPr sz="3200" spc="78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defaulters</a:t>
            </a:r>
            <a:r>
              <a:rPr sz="3200" spc="79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who</a:t>
            </a:r>
            <a:r>
              <a:rPr sz="3200" spc="78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escape</a:t>
            </a:r>
            <a:r>
              <a:rPr sz="3200" spc="77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justice</a:t>
            </a:r>
            <a:r>
              <a:rPr sz="3200" spc="77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spc="-25" dirty="0">
                <a:solidFill>
                  <a:srgbClr val="002346"/>
                </a:solidFill>
                <a:latin typeface="Times New Roman"/>
                <a:cs typeface="Times New Roman"/>
              </a:rPr>
              <a:t>by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fleeing</a:t>
            </a:r>
            <a:r>
              <a:rPr sz="3200" spc="-6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002346"/>
                </a:solidFill>
                <a:latin typeface="Times New Roman"/>
                <a:cs typeface="Times New Roman"/>
              </a:rPr>
              <a:t>abroad.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2265" algn="just">
              <a:lnSpc>
                <a:spcPct val="107000"/>
              </a:lnSpc>
              <a:spcBef>
                <a:spcPts val="15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Section</a:t>
            </a:r>
            <a:r>
              <a:rPr sz="3200" spc="16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356</a:t>
            </a:r>
            <a:r>
              <a:rPr sz="3200" spc="18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has</a:t>
            </a:r>
            <a:r>
              <a:rPr sz="3200" spc="16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been</a:t>
            </a:r>
            <a:r>
              <a:rPr sz="3200" spc="18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added</a:t>
            </a:r>
            <a:r>
              <a:rPr sz="3200" spc="18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to</a:t>
            </a:r>
            <a:r>
              <a:rPr sz="3200" spc="18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3200" spc="17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spc="-20" dirty="0">
                <a:solidFill>
                  <a:srgbClr val="002346"/>
                </a:solidFill>
                <a:latin typeface="Times New Roman"/>
                <a:cs typeface="Times New Roman"/>
              </a:rPr>
              <a:t>BNSS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which</a:t>
            </a:r>
            <a:r>
              <a:rPr sz="3200" spc="1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provides</a:t>
            </a:r>
            <a:r>
              <a:rPr sz="3200" spc="1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for</a:t>
            </a:r>
            <a:r>
              <a:rPr sz="3200" spc="1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</a:t>
            </a:r>
            <a:r>
              <a:rPr sz="3200" spc="1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detailed  procedure</a:t>
            </a:r>
            <a:r>
              <a:rPr sz="3200" spc="1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spc="-25" dirty="0">
                <a:solidFill>
                  <a:srgbClr val="002346"/>
                </a:solidFill>
                <a:latin typeface="Times New Roman"/>
                <a:cs typeface="Times New Roman"/>
              </a:rPr>
              <a:t>for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conducting</a:t>
            </a:r>
            <a:r>
              <a:rPr sz="3200" spc="47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</a:t>
            </a:r>
            <a:r>
              <a:rPr sz="3200" spc="46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trial/inquiry</a:t>
            </a:r>
            <a:r>
              <a:rPr sz="3200" spc="44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in</a:t>
            </a:r>
            <a:r>
              <a:rPr sz="3200" spc="45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3200" spc="46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absence</a:t>
            </a:r>
            <a:r>
              <a:rPr sz="3200" spc="46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3200" spc="46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spc="-50" dirty="0">
                <a:solidFill>
                  <a:srgbClr val="002346"/>
                </a:solidFill>
                <a:latin typeface="Times New Roman"/>
                <a:cs typeface="Times New Roman"/>
              </a:rPr>
              <a:t>a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person</a:t>
            </a:r>
            <a:r>
              <a:rPr sz="3200" spc="-7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declared</a:t>
            </a:r>
            <a:r>
              <a:rPr sz="3200" spc="-7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as</a:t>
            </a:r>
            <a:r>
              <a:rPr sz="3200" spc="-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‘Proclaimed</a:t>
            </a:r>
            <a:r>
              <a:rPr sz="3200" spc="-9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002346"/>
                </a:solidFill>
                <a:latin typeface="Times New Roman"/>
                <a:cs typeface="Times New Roman"/>
              </a:rPr>
              <a:t>offender’.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350"/>
              </a:lnSpc>
            </a:pPr>
            <a:r>
              <a:rPr sz="4000" b="1" dirty="0">
                <a:latin typeface="Times New Roman"/>
                <a:cs typeface="Times New Roman"/>
              </a:rPr>
              <a:t>Additional</a:t>
            </a:r>
            <a:r>
              <a:rPr sz="4000" b="1" spc="-10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power</a:t>
            </a:r>
            <a:r>
              <a:rPr sz="4000" b="1" spc="-19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for</a:t>
            </a:r>
            <a:r>
              <a:rPr sz="4000" b="1" spc="-160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attachment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ts val="4650"/>
              </a:lnSpc>
            </a:pPr>
            <a:r>
              <a:rPr sz="4000" b="1" dirty="0">
                <a:latin typeface="Times New Roman"/>
                <a:cs typeface="Times New Roman"/>
              </a:rPr>
              <a:t>and</a:t>
            </a:r>
            <a:r>
              <a:rPr sz="4000" b="1" spc="-8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for</a:t>
            </a:r>
            <a:r>
              <a:rPr sz="4000" b="1" spc="-114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forfeiture</a:t>
            </a:r>
            <a:r>
              <a:rPr sz="4000" b="1" spc="-7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of</a:t>
            </a:r>
            <a:r>
              <a:rPr sz="4000" b="1" spc="-70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property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57" y="1557012"/>
            <a:ext cx="8072755" cy="438404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54965" marR="8890" indent="-342900" algn="just">
              <a:lnSpc>
                <a:spcPts val="2110"/>
              </a:lnSpc>
              <a:spcBef>
                <a:spcPts val="605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Section</a:t>
            </a:r>
            <a:r>
              <a:rPr sz="2200" spc="2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107</a:t>
            </a:r>
            <a:r>
              <a:rPr sz="2200" spc="2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2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BNSS</a:t>
            </a:r>
            <a:r>
              <a:rPr sz="2200" spc="2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gives</a:t>
            </a:r>
            <a:r>
              <a:rPr sz="2200" spc="2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magistrate</a:t>
            </a:r>
            <a:r>
              <a:rPr sz="2200" spc="25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power</a:t>
            </a:r>
            <a:r>
              <a:rPr sz="2200" spc="2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2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attached</a:t>
            </a:r>
            <a:r>
              <a:rPr sz="2200" spc="25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property </a:t>
            </a:r>
            <a:r>
              <a:rPr sz="2200" dirty="0">
                <a:latin typeface="Times New Roman"/>
                <a:cs typeface="Times New Roman"/>
              </a:rPr>
              <a:t>identified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as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“processed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crime”</a:t>
            </a:r>
            <a:endParaRPr sz="2200">
              <a:latin typeface="Times New Roman"/>
              <a:cs typeface="Times New Roman"/>
            </a:endParaRPr>
          </a:p>
          <a:p>
            <a:pPr marL="354965" marR="5715" indent="-342900" algn="just">
              <a:lnSpc>
                <a:spcPct val="80000"/>
              </a:lnSpc>
              <a:spcBef>
                <a:spcPts val="550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magistrate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may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upon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application</a:t>
            </a:r>
            <a:r>
              <a:rPr sz="2200" spc="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I.O.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giving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reasons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to </a:t>
            </a:r>
            <a:r>
              <a:rPr sz="2200" dirty="0">
                <a:latin typeface="Times New Roman"/>
                <a:cs typeface="Times New Roman"/>
              </a:rPr>
              <a:t>believe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that</a:t>
            </a:r>
            <a:r>
              <a:rPr sz="2200" spc="3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property</a:t>
            </a:r>
            <a:r>
              <a:rPr sz="2200" spc="3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is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derived</a:t>
            </a:r>
            <a:r>
              <a:rPr sz="2200" spc="3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from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3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criminal</a:t>
            </a:r>
            <a:r>
              <a:rPr sz="2200" spc="3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activity,</a:t>
            </a:r>
            <a:r>
              <a:rPr sz="2200" spc="3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pass</a:t>
            </a:r>
            <a:r>
              <a:rPr sz="2200" spc="33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the </a:t>
            </a:r>
            <a:r>
              <a:rPr sz="2200" dirty="0">
                <a:latin typeface="Times New Roman"/>
                <a:cs typeface="Times New Roman"/>
              </a:rPr>
              <a:t>following</a:t>
            </a:r>
            <a:r>
              <a:rPr sz="2200" spc="-9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orders:-</a:t>
            </a:r>
            <a:endParaRPr sz="2200">
              <a:latin typeface="Times New Roman"/>
              <a:cs typeface="Times New Roman"/>
            </a:endParaRPr>
          </a:p>
          <a:p>
            <a:pPr marL="527685" marR="5080" indent="-515620" algn="just">
              <a:lnSpc>
                <a:spcPts val="2110"/>
              </a:lnSpc>
              <a:spcBef>
                <a:spcPts val="509"/>
              </a:spcBef>
              <a:buAutoNum type="alphaLcParenR"/>
              <a:tabLst>
                <a:tab pos="527685" algn="l"/>
              </a:tabLst>
            </a:pPr>
            <a:r>
              <a:rPr sz="2200" dirty="0">
                <a:latin typeface="Times New Roman"/>
                <a:cs typeface="Times New Roman"/>
              </a:rPr>
              <a:t>Direct</a:t>
            </a:r>
            <a:r>
              <a:rPr sz="2200" spc="43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attachment</a:t>
            </a:r>
            <a:r>
              <a:rPr sz="2200" spc="43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4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property</a:t>
            </a:r>
            <a:r>
              <a:rPr sz="2200" spc="4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found</a:t>
            </a:r>
            <a:r>
              <a:rPr sz="2200" spc="4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4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be</a:t>
            </a:r>
            <a:r>
              <a:rPr sz="2200" spc="4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“proceeds</a:t>
            </a:r>
            <a:r>
              <a:rPr sz="2200" spc="4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44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crime” </a:t>
            </a:r>
            <a:r>
              <a:rPr sz="2200" dirty="0">
                <a:latin typeface="Times New Roman"/>
                <a:cs typeface="Times New Roman"/>
              </a:rPr>
              <a:t>after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hearing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all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parties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concerned:</a:t>
            </a:r>
            <a:endParaRPr sz="2200">
              <a:latin typeface="Times New Roman"/>
              <a:cs typeface="Times New Roman"/>
            </a:endParaRPr>
          </a:p>
          <a:p>
            <a:pPr marL="527685" marR="5080" indent="-515620" algn="just">
              <a:lnSpc>
                <a:spcPct val="80000"/>
              </a:lnSpc>
              <a:spcBef>
                <a:spcPts val="550"/>
              </a:spcBef>
              <a:buAutoNum type="alphaLcParenR"/>
              <a:tabLst>
                <a:tab pos="527685" algn="l"/>
              </a:tabLst>
            </a:pPr>
            <a:r>
              <a:rPr sz="2200" dirty="0">
                <a:latin typeface="Times New Roman"/>
                <a:cs typeface="Times New Roman"/>
              </a:rPr>
              <a:t>Pass</a:t>
            </a:r>
            <a:r>
              <a:rPr sz="2200" spc="31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an</a:t>
            </a:r>
            <a:r>
              <a:rPr sz="2200" spc="300" dirty="0">
                <a:latin typeface="Times New Roman"/>
                <a:cs typeface="Times New Roman"/>
              </a:rPr>
              <a:t>  </a:t>
            </a:r>
            <a:r>
              <a:rPr sz="2200" spc="-10" dirty="0">
                <a:latin typeface="Times New Roman"/>
                <a:cs typeface="Times New Roman"/>
              </a:rPr>
              <a:t>ex-</a:t>
            </a:r>
            <a:r>
              <a:rPr sz="2200" dirty="0">
                <a:latin typeface="Times New Roman"/>
                <a:cs typeface="Times New Roman"/>
              </a:rPr>
              <a:t>party</a:t>
            </a:r>
            <a:r>
              <a:rPr sz="2200" spc="31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interim</a:t>
            </a:r>
            <a:r>
              <a:rPr sz="2200" spc="30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order</a:t>
            </a:r>
            <a:r>
              <a:rPr sz="2200" spc="30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attaching</a:t>
            </a:r>
            <a:r>
              <a:rPr sz="2200" spc="31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property:-</a:t>
            </a:r>
            <a:r>
              <a:rPr sz="2200" spc="31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if</a:t>
            </a:r>
            <a:r>
              <a:rPr sz="2200" spc="295" dirty="0">
                <a:latin typeface="Times New Roman"/>
                <a:cs typeface="Times New Roman"/>
              </a:rPr>
              <a:t>  </a:t>
            </a:r>
            <a:r>
              <a:rPr sz="2200" spc="-25" dirty="0">
                <a:latin typeface="Times New Roman"/>
                <a:cs typeface="Times New Roman"/>
              </a:rPr>
              <a:t>the </a:t>
            </a:r>
            <a:r>
              <a:rPr sz="2200" dirty="0">
                <a:latin typeface="Times New Roman"/>
                <a:cs typeface="Times New Roman"/>
              </a:rPr>
              <a:t>magistrate</a:t>
            </a:r>
            <a:r>
              <a:rPr sz="2200" spc="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is</a:t>
            </a:r>
            <a:r>
              <a:rPr sz="2200" spc="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opinion</a:t>
            </a:r>
            <a:r>
              <a:rPr sz="2200" spc="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that</a:t>
            </a:r>
            <a:r>
              <a:rPr sz="2200" spc="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issuing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notice</a:t>
            </a:r>
            <a:r>
              <a:rPr sz="2200" spc="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owner</a:t>
            </a:r>
            <a:r>
              <a:rPr sz="2200" spc="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8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the </a:t>
            </a:r>
            <a:r>
              <a:rPr sz="2200" dirty="0">
                <a:latin typeface="Times New Roman"/>
                <a:cs typeface="Times New Roman"/>
              </a:rPr>
              <a:t>property</a:t>
            </a:r>
            <a:r>
              <a:rPr sz="2200" spc="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for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attachment</a:t>
            </a:r>
            <a:r>
              <a:rPr sz="2200" spc="8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will</a:t>
            </a:r>
            <a:r>
              <a:rPr sz="2200" spc="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defeat</a:t>
            </a:r>
            <a:r>
              <a:rPr sz="2200" spc="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object</a:t>
            </a:r>
            <a:r>
              <a:rPr sz="2200" spc="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attachment</a:t>
            </a:r>
            <a:r>
              <a:rPr sz="2200" spc="8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or </a:t>
            </a:r>
            <a:r>
              <a:rPr sz="2200" dirty="0">
                <a:latin typeface="Times New Roman"/>
                <a:cs typeface="Times New Roman"/>
              </a:rPr>
              <a:t>seizure: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and</a:t>
            </a:r>
            <a:endParaRPr sz="2200">
              <a:latin typeface="Times New Roman"/>
              <a:cs typeface="Times New Roman"/>
            </a:endParaRPr>
          </a:p>
          <a:p>
            <a:pPr marL="527685" marR="5715" indent="-515620" algn="just">
              <a:lnSpc>
                <a:spcPct val="80000"/>
              </a:lnSpc>
              <a:spcBef>
                <a:spcPts val="530"/>
              </a:spcBef>
              <a:buAutoNum type="alphaLcParenR"/>
              <a:tabLst>
                <a:tab pos="527685" algn="l"/>
              </a:tabLst>
            </a:pPr>
            <a:r>
              <a:rPr sz="2200" dirty="0">
                <a:latin typeface="Times New Roman"/>
                <a:cs typeface="Times New Roman"/>
              </a:rPr>
              <a:t>Upon</a:t>
            </a:r>
            <a:r>
              <a:rPr sz="2200" spc="10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determination</a:t>
            </a:r>
            <a:r>
              <a:rPr sz="2200" spc="8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that</a:t>
            </a:r>
            <a:r>
              <a:rPr sz="2200" spc="9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8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property</a:t>
            </a:r>
            <a:r>
              <a:rPr sz="2200" spc="10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10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question</a:t>
            </a:r>
            <a:r>
              <a:rPr sz="2200" spc="10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falls</a:t>
            </a:r>
            <a:r>
              <a:rPr sz="2200" spc="95" dirty="0">
                <a:latin typeface="Times New Roman"/>
                <a:cs typeface="Times New Roman"/>
              </a:rPr>
              <a:t>  </a:t>
            </a:r>
            <a:r>
              <a:rPr sz="2200" spc="-10" dirty="0">
                <a:latin typeface="Times New Roman"/>
                <a:cs typeface="Times New Roman"/>
              </a:rPr>
              <a:t>under </a:t>
            </a:r>
            <a:r>
              <a:rPr sz="2200" dirty="0">
                <a:latin typeface="Times New Roman"/>
                <a:cs typeface="Times New Roman"/>
              </a:rPr>
              <a:t>proceed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crime,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magistrate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will</a:t>
            </a:r>
            <a:r>
              <a:rPr sz="2200" spc="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direct</a:t>
            </a:r>
            <a:r>
              <a:rPr sz="2200" spc="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District</a:t>
            </a:r>
            <a:r>
              <a:rPr sz="2200" spc="6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Magistrate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1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rateably</a:t>
            </a:r>
            <a:r>
              <a:rPr sz="2200" spc="11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distribute</a:t>
            </a:r>
            <a:r>
              <a:rPr sz="2200" spc="1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1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property</a:t>
            </a:r>
            <a:r>
              <a:rPr sz="2200" spc="1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amongst</a:t>
            </a:r>
            <a:r>
              <a:rPr sz="2200" spc="1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those</a:t>
            </a:r>
            <a:r>
              <a:rPr sz="2200" spc="1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who</a:t>
            </a:r>
            <a:r>
              <a:rPr sz="2200" spc="11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are</a:t>
            </a:r>
            <a:r>
              <a:rPr sz="2200" spc="1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affected </a:t>
            </a:r>
            <a:r>
              <a:rPr sz="2200" dirty="0">
                <a:latin typeface="Times New Roman"/>
                <a:cs typeface="Times New Roman"/>
              </a:rPr>
              <a:t>by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such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crime.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0487" y="2725806"/>
            <a:ext cx="6922134" cy="136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2770" marR="5080" indent="-1830705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Bharatiya</a:t>
            </a:r>
            <a:r>
              <a:rPr sz="4400" spc="-95" dirty="0"/>
              <a:t> </a:t>
            </a:r>
            <a:r>
              <a:rPr sz="4400" dirty="0"/>
              <a:t>Nagarik</a:t>
            </a:r>
            <a:r>
              <a:rPr sz="4400" spc="-75" dirty="0"/>
              <a:t> </a:t>
            </a:r>
            <a:r>
              <a:rPr sz="4400" spc="-10" dirty="0"/>
              <a:t>Suraksha </a:t>
            </a:r>
            <a:r>
              <a:rPr sz="4400" dirty="0"/>
              <a:t>Sanhita,</a:t>
            </a:r>
            <a:r>
              <a:rPr sz="4400" spc="-100" dirty="0"/>
              <a:t> </a:t>
            </a:r>
            <a:r>
              <a:rPr sz="4400" spc="-20" dirty="0"/>
              <a:t>2023</a:t>
            </a:r>
            <a:endParaRPr sz="4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381000"/>
            <a:ext cx="8229600" cy="5745480"/>
          </a:xfrm>
          <a:custGeom>
            <a:avLst/>
            <a:gdLst/>
            <a:ahLst/>
            <a:cxnLst/>
            <a:rect l="l" t="t" r="r" b="b"/>
            <a:pathLst>
              <a:path w="8229600" h="5745480">
                <a:moveTo>
                  <a:pt x="8229600" y="5745479"/>
                </a:moveTo>
                <a:lnTo>
                  <a:pt x="0" y="57454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57454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889" y="400328"/>
            <a:ext cx="8072755" cy="4025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Notably,</a:t>
            </a:r>
            <a:r>
              <a:rPr sz="3200" spc="1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1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per</a:t>
            </a:r>
            <a:r>
              <a:rPr sz="3200" spc="1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explanation</a:t>
            </a:r>
            <a:r>
              <a:rPr sz="3200" spc="1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1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this</a:t>
            </a:r>
            <a:r>
              <a:rPr sz="3200" spc="1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section, 	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9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word</a:t>
            </a:r>
            <a:r>
              <a:rPr sz="3200" spc="9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‘proceeds</a:t>
            </a:r>
            <a:r>
              <a:rPr sz="3200" spc="8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9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crime’</a:t>
            </a:r>
            <a:r>
              <a:rPr sz="3200" spc="7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10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defined</a:t>
            </a:r>
            <a:r>
              <a:rPr sz="3200" spc="95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in 	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6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111</a:t>
            </a:r>
            <a:r>
              <a:rPr sz="3200" spc="6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6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6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BNSS</a:t>
            </a:r>
            <a:r>
              <a:rPr sz="3200" spc="6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6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6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akin</a:t>
            </a:r>
            <a:r>
              <a:rPr sz="3200" spc="6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62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the 	</a:t>
            </a:r>
            <a:r>
              <a:rPr sz="3200" dirty="0">
                <a:latin typeface="Times New Roman"/>
                <a:cs typeface="Times New Roman"/>
              </a:rPr>
              <a:t>definition</a:t>
            </a:r>
            <a:r>
              <a:rPr sz="3200" spc="3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3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term</a:t>
            </a:r>
            <a:r>
              <a:rPr sz="3200" spc="2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under</a:t>
            </a:r>
            <a:r>
              <a:rPr sz="3200" spc="3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Prevention</a:t>
            </a:r>
            <a:r>
              <a:rPr sz="3200" spc="32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of 	</a:t>
            </a:r>
            <a:r>
              <a:rPr sz="3200" dirty="0">
                <a:latin typeface="Times New Roman"/>
                <a:cs typeface="Times New Roman"/>
              </a:rPr>
              <a:t>Money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Laundering</a:t>
            </a:r>
            <a:r>
              <a:rPr sz="3200" spc="-2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Act,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2002.</a:t>
            </a:r>
            <a:endParaRPr sz="3200">
              <a:latin typeface="Times New Roman"/>
              <a:cs typeface="Times New Roman"/>
            </a:endParaRPr>
          </a:p>
          <a:p>
            <a:pPr marL="354330" marR="6350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exercise</a:t>
            </a:r>
            <a:r>
              <a:rPr sz="3200" spc="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powers</a:t>
            </a:r>
            <a:r>
              <a:rPr sz="3200" spc="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granted</a:t>
            </a:r>
            <a:r>
              <a:rPr sz="3200" spc="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under</a:t>
            </a:r>
            <a:r>
              <a:rPr sz="3200" spc="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BNSS</a:t>
            </a:r>
            <a:r>
              <a:rPr sz="3200" spc="6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is 	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2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restricted</a:t>
            </a:r>
            <a:r>
              <a:rPr sz="3200" spc="2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3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schedule</a:t>
            </a:r>
            <a:r>
              <a:rPr sz="3200" spc="2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2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offences</a:t>
            </a:r>
            <a:r>
              <a:rPr sz="3200" spc="2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but</a:t>
            </a:r>
            <a:r>
              <a:rPr sz="3200" spc="28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may 	</a:t>
            </a:r>
            <a:r>
              <a:rPr sz="3200" dirty="0">
                <a:latin typeface="Times New Roman"/>
                <a:cs typeface="Times New Roman"/>
              </a:rPr>
              <a:t>cover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all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offences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under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IPC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457200"/>
            <a:ext cx="8229600" cy="5669280"/>
          </a:xfrm>
          <a:custGeom>
            <a:avLst/>
            <a:gdLst/>
            <a:ahLst/>
            <a:cxnLst/>
            <a:rect l="l" t="t" r="r" b="b"/>
            <a:pathLst>
              <a:path w="8229600" h="5669280">
                <a:moveTo>
                  <a:pt x="8229600" y="5669279"/>
                </a:moveTo>
                <a:lnTo>
                  <a:pt x="0" y="5669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5669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850" y="430776"/>
            <a:ext cx="8073390" cy="560324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5600" marR="9525" indent="-343535" algn="just">
              <a:lnSpc>
                <a:spcPts val="3240"/>
              </a:lnSpc>
              <a:spcBef>
                <a:spcPts val="505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3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power</a:t>
            </a:r>
            <a:r>
              <a:rPr sz="3000" spc="3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includes</a:t>
            </a:r>
            <a:r>
              <a:rPr sz="3000" spc="3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not</a:t>
            </a:r>
            <a:r>
              <a:rPr sz="3000" spc="3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just</a:t>
            </a:r>
            <a:r>
              <a:rPr sz="3000" spc="3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tracing</a:t>
            </a:r>
            <a:r>
              <a:rPr sz="3000" spc="3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37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property </a:t>
            </a:r>
            <a:r>
              <a:rPr sz="3000" dirty="0">
                <a:latin typeface="Times New Roman"/>
                <a:cs typeface="Times New Roman"/>
              </a:rPr>
              <a:t>but</a:t>
            </a:r>
            <a:r>
              <a:rPr sz="3000" spc="-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also</a:t>
            </a:r>
            <a:r>
              <a:rPr sz="3000" spc="-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attaching</a:t>
            </a:r>
            <a:r>
              <a:rPr sz="3000" spc="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any</a:t>
            </a:r>
            <a:r>
              <a:rPr sz="3000" spc="-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equivalent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-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-2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property.</a:t>
            </a:r>
            <a:endParaRPr sz="3000">
              <a:latin typeface="Times New Roman"/>
              <a:cs typeface="Times New Roman"/>
            </a:endParaRPr>
          </a:p>
          <a:p>
            <a:pPr marL="355600" marR="5715" indent="-343535" algn="just">
              <a:lnSpc>
                <a:spcPts val="324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4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intention</a:t>
            </a:r>
            <a:r>
              <a:rPr sz="3000" spc="50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behind</a:t>
            </a:r>
            <a:r>
              <a:rPr sz="3000" spc="4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this</a:t>
            </a:r>
            <a:r>
              <a:rPr sz="3000" spc="4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provision</a:t>
            </a:r>
            <a:r>
              <a:rPr sz="3000" spc="50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seems</a:t>
            </a:r>
            <a:r>
              <a:rPr sz="3000" spc="5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509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be </a:t>
            </a:r>
            <a:r>
              <a:rPr sz="3000" dirty="0">
                <a:latin typeface="Times New Roman"/>
                <a:cs typeface="Times New Roman"/>
              </a:rPr>
              <a:t>either</a:t>
            </a:r>
            <a:r>
              <a:rPr sz="3000" spc="229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24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secure</a:t>
            </a:r>
            <a:r>
              <a:rPr sz="3000" spc="25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29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presence</a:t>
            </a:r>
            <a:r>
              <a:rPr sz="3000" spc="2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2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fugitives</a:t>
            </a:r>
            <a:r>
              <a:rPr sz="3000" spc="240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or </a:t>
            </a:r>
            <a:r>
              <a:rPr sz="3000" dirty="0">
                <a:latin typeface="Times New Roman"/>
                <a:cs typeface="Times New Roman"/>
              </a:rPr>
              <a:t>confiscate</a:t>
            </a:r>
            <a:r>
              <a:rPr sz="3000" spc="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properties</a:t>
            </a:r>
            <a:r>
              <a:rPr sz="3000" spc="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fugitives</a:t>
            </a:r>
            <a:r>
              <a:rPr sz="3000" spc="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who</a:t>
            </a:r>
            <a:r>
              <a:rPr sz="3000" spc="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are</a:t>
            </a:r>
            <a:r>
              <a:rPr sz="3000" spc="3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evading </a:t>
            </a:r>
            <a:r>
              <a:rPr sz="3000" dirty="0">
                <a:latin typeface="Times New Roman"/>
                <a:cs typeface="Times New Roman"/>
              </a:rPr>
              <a:t>summons/investigation/trial</a:t>
            </a:r>
            <a:r>
              <a:rPr sz="3000" spc="56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54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who</a:t>
            </a:r>
            <a:r>
              <a:rPr sz="3000" spc="560" dirty="0">
                <a:latin typeface="Times New Roman"/>
                <a:cs typeface="Times New Roman"/>
              </a:rPr>
              <a:t>   </a:t>
            </a:r>
            <a:r>
              <a:rPr sz="3000" spc="-20" dirty="0">
                <a:latin typeface="Times New Roman"/>
                <a:cs typeface="Times New Roman"/>
              </a:rPr>
              <a:t>have </a:t>
            </a:r>
            <a:r>
              <a:rPr sz="3000" dirty="0">
                <a:latin typeface="Times New Roman"/>
                <a:cs typeface="Times New Roman"/>
              </a:rPr>
              <a:t>properties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outside</a:t>
            </a:r>
            <a:r>
              <a:rPr sz="3000" spc="-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-5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country.</a:t>
            </a:r>
            <a:endParaRPr sz="30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900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However,</a:t>
            </a:r>
            <a:r>
              <a:rPr sz="3000" spc="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there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is a</a:t>
            </a:r>
            <a:r>
              <a:rPr sz="3000" spc="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possibility of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overlap </a:t>
            </a:r>
            <a:r>
              <a:rPr sz="3000" spc="-10" dirty="0">
                <a:latin typeface="Times New Roman"/>
                <a:cs typeface="Times New Roman"/>
              </a:rPr>
              <a:t>between </a:t>
            </a:r>
            <a:r>
              <a:rPr sz="3000" dirty="0">
                <a:latin typeface="Times New Roman"/>
                <a:cs typeface="Times New Roman"/>
              </a:rPr>
              <a:t>this</a:t>
            </a:r>
            <a:r>
              <a:rPr sz="3000" spc="7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provision</a:t>
            </a:r>
            <a:r>
              <a:rPr sz="3000" spc="71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72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72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Fugitive</a:t>
            </a:r>
            <a:r>
              <a:rPr sz="3000" spc="725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Economic </a:t>
            </a:r>
            <a:r>
              <a:rPr sz="3000" dirty="0">
                <a:latin typeface="Times New Roman"/>
                <a:cs typeface="Times New Roman"/>
              </a:rPr>
              <a:t>Offender</a:t>
            </a:r>
            <a:r>
              <a:rPr sz="3000" spc="229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Act,</a:t>
            </a:r>
            <a:r>
              <a:rPr sz="3000" spc="2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2018,</a:t>
            </a:r>
            <a:r>
              <a:rPr sz="3000" spc="2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which</a:t>
            </a:r>
            <a:r>
              <a:rPr sz="3000" spc="24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also</a:t>
            </a:r>
            <a:r>
              <a:rPr sz="3000" spc="2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provides</a:t>
            </a:r>
            <a:r>
              <a:rPr sz="3000" spc="220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for </a:t>
            </a:r>
            <a:r>
              <a:rPr sz="3000" dirty="0">
                <a:latin typeface="Times New Roman"/>
                <a:cs typeface="Times New Roman"/>
              </a:rPr>
              <a:t>requesting</a:t>
            </a:r>
            <a:r>
              <a:rPr sz="3000" spc="26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contracting</a:t>
            </a:r>
            <a:r>
              <a:rPr sz="3000" spc="2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states</a:t>
            </a:r>
            <a:r>
              <a:rPr sz="3000" spc="26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2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execution</a:t>
            </a:r>
            <a:r>
              <a:rPr sz="3000" spc="245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of </a:t>
            </a:r>
            <a:r>
              <a:rPr sz="3000" dirty="0">
                <a:latin typeface="Times New Roman"/>
                <a:cs typeface="Times New Roman"/>
              </a:rPr>
              <a:t>order</a:t>
            </a:r>
            <a:r>
              <a:rPr sz="3000" spc="2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2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confiscation</a:t>
            </a:r>
            <a:r>
              <a:rPr sz="3000" spc="29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2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property</a:t>
            </a:r>
            <a:r>
              <a:rPr sz="3000" spc="29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295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fugitive offenders.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marL="374650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Seizure</a:t>
            </a:r>
            <a:r>
              <a:rPr sz="4400" spc="-80" dirty="0"/>
              <a:t> </a:t>
            </a:r>
            <a:r>
              <a:rPr sz="4400" dirty="0"/>
              <a:t>of</a:t>
            </a:r>
            <a:r>
              <a:rPr sz="4400" spc="-75" dirty="0"/>
              <a:t> </a:t>
            </a:r>
            <a:r>
              <a:rPr sz="4400" dirty="0"/>
              <a:t>Immovable</a:t>
            </a:r>
            <a:r>
              <a:rPr sz="4400" spc="-114" dirty="0"/>
              <a:t> </a:t>
            </a:r>
            <a:r>
              <a:rPr sz="4400" spc="-10" dirty="0"/>
              <a:t>Property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5835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/>
              <a:t>The</a:t>
            </a:r>
            <a:r>
              <a:rPr sz="3200" spc="465" dirty="0"/>
              <a:t> </a:t>
            </a:r>
            <a:r>
              <a:rPr sz="3200" dirty="0"/>
              <a:t>BNSS</a:t>
            </a:r>
            <a:r>
              <a:rPr sz="3200" spc="459" dirty="0"/>
              <a:t> </a:t>
            </a:r>
            <a:r>
              <a:rPr sz="3200" dirty="0"/>
              <a:t>broadens</a:t>
            </a:r>
            <a:r>
              <a:rPr sz="3200" spc="445" dirty="0"/>
              <a:t> </a:t>
            </a:r>
            <a:r>
              <a:rPr sz="3200" dirty="0"/>
              <a:t>the</a:t>
            </a:r>
            <a:r>
              <a:rPr sz="3200" spc="470" dirty="0"/>
              <a:t> </a:t>
            </a:r>
            <a:r>
              <a:rPr sz="3200" dirty="0"/>
              <a:t>scope</a:t>
            </a:r>
            <a:r>
              <a:rPr sz="3200" spc="465" dirty="0"/>
              <a:t> </a:t>
            </a:r>
            <a:r>
              <a:rPr sz="3200" dirty="0"/>
              <a:t>of</a:t>
            </a:r>
            <a:r>
              <a:rPr sz="3200" spc="470" dirty="0"/>
              <a:t> </a:t>
            </a:r>
            <a:r>
              <a:rPr sz="3200" dirty="0"/>
              <a:t>the</a:t>
            </a:r>
            <a:r>
              <a:rPr sz="3200" spc="465" dirty="0"/>
              <a:t> </a:t>
            </a:r>
            <a:r>
              <a:rPr sz="3200" spc="-10" dirty="0"/>
              <a:t>CrPC’s 	</a:t>
            </a:r>
            <a:r>
              <a:rPr sz="3200" dirty="0"/>
              <a:t>police  power</a:t>
            </a:r>
            <a:r>
              <a:rPr sz="3200" spc="10" dirty="0"/>
              <a:t>  </a:t>
            </a:r>
            <a:r>
              <a:rPr sz="3200" dirty="0"/>
              <a:t>in</a:t>
            </a:r>
            <a:r>
              <a:rPr sz="3200" spc="785" dirty="0"/>
              <a:t> </a:t>
            </a:r>
            <a:r>
              <a:rPr sz="3200" dirty="0"/>
              <a:t>property</a:t>
            </a:r>
            <a:r>
              <a:rPr sz="3200" spc="10" dirty="0"/>
              <a:t>  </a:t>
            </a:r>
            <a:r>
              <a:rPr sz="3200" dirty="0"/>
              <a:t>seizure.</a:t>
            </a:r>
            <a:r>
              <a:rPr sz="3200" spc="795" dirty="0"/>
              <a:t> </a:t>
            </a:r>
            <a:r>
              <a:rPr sz="3200" dirty="0"/>
              <a:t>While  </a:t>
            </a:r>
            <a:r>
              <a:rPr sz="3200" spc="-25" dirty="0"/>
              <a:t>the 	</a:t>
            </a:r>
            <a:r>
              <a:rPr sz="3200" dirty="0"/>
              <a:t>CrPC</a:t>
            </a:r>
            <a:r>
              <a:rPr sz="3200" spc="285" dirty="0"/>
              <a:t> </a:t>
            </a:r>
            <a:r>
              <a:rPr sz="3200" dirty="0"/>
              <a:t>initially</a:t>
            </a:r>
            <a:r>
              <a:rPr sz="3200" spc="290" dirty="0"/>
              <a:t> </a:t>
            </a:r>
            <a:r>
              <a:rPr sz="3200" dirty="0"/>
              <a:t>allowed</a:t>
            </a:r>
            <a:r>
              <a:rPr sz="3200" spc="285" dirty="0"/>
              <a:t> </a:t>
            </a:r>
            <a:r>
              <a:rPr sz="3200" dirty="0"/>
              <a:t>the</a:t>
            </a:r>
            <a:r>
              <a:rPr sz="3200" spc="275" dirty="0"/>
              <a:t> </a:t>
            </a:r>
            <a:r>
              <a:rPr sz="3200" dirty="0"/>
              <a:t>seizure</a:t>
            </a:r>
            <a:r>
              <a:rPr sz="3200" spc="275" dirty="0"/>
              <a:t> </a:t>
            </a:r>
            <a:r>
              <a:rPr sz="3200" dirty="0"/>
              <a:t>of</a:t>
            </a:r>
            <a:r>
              <a:rPr sz="3200" spc="280" dirty="0"/>
              <a:t> </a:t>
            </a:r>
            <a:r>
              <a:rPr sz="3200" spc="-10" dirty="0"/>
              <a:t>movable 	</a:t>
            </a:r>
            <a:r>
              <a:rPr sz="3200" dirty="0"/>
              <a:t>properties</a:t>
            </a:r>
            <a:r>
              <a:rPr sz="3200" spc="190" dirty="0"/>
              <a:t>  </a:t>
            </a:r>
            <a:r>
              <a:rPr sz="3200" dirty="0"/>
              <a:t>suspected</a:t>
            </a:r>
            <a:r>
              <a:rPr sz="3200" spc="190" dirty="0"/>
              <a:t>  </a:t>
            </a:r>
            <a:r>
              <a:rPr sz="3200" dirty="0"/>
              <a:t>to</a:t>
            </a:r>
            <a:r>
              <a:rPr sz="3200" spc="190" dirty="0"/>
              <a:t>  </a:t>
            </a:r>
            <a:r>
              <a:rPr sz="3200" dirty="0"/>
              <a:t>be</a:t>
            </a:r>
            <a:r>
              <a:rPr sz="3200" spc="185" dirty="0"/>
              <a:t>  </a:t>
            </a:r>
            <a:r>
              <a:rPr sz="3200" dirty="0"/>
              <a:t>stolen</a:t>
            </a:r>
            <a:r>
              <a:rPr sz="3200" spc="190" dirty="0"/>
              <a:t>  </a:t>
            </a:r>
            <a:r>
              <a:rPr sz="3200" dirty="0"/>
              <a:t>or</a:t>
            </a:r>
            <a:r>
              <a:rPr sz="3200" spc="185" dirty="0"/>
              <a:t>  </a:t>
            </a:r>
            <a:r>
              <a:rPr sz="3200" spc="-10" dirty="0"/>
              <a:t>found 	</a:t>
            </a:r>
            <a:r>
              <a:rPr sz="3200" dirty="0"/>
              <a:t>under</a:t>
            </a:r>
            <a:r>
              <a:rPr sz="3200" spc="-65" dirty="0"/>
              <a:t> </a:t>
            </a:r>
            <a:r>
              <a:rPr sz="3200" dirty="0"/>
              <a:t>suspicious</a:t>
            </a:r>
            <a:r>
              <a:rPr sz="3200" spc="-45" dirty="0"/>
              <a:t> </a:t>
            </a:r>
            <a:r>
              <a:rPr sz="3200" spc="-10" dirty="0"/>
              <a:t>circumstances.</a:t>
            </a:r>
            <a:endParaRPr sz="3200"/>
          </a:p>
          <a:p>
            <a:pPr marL="354330" marR="5080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/>
              <a:t>The</a:t>
            </a:r>
            <a:r>
              <a:rPr sz="3200" spc="10" dirty="0"/>
              <a:t>  </a:t>
            </a:r>
            <a:r>
              <a:rPr sz="3200" dirty="0"/>
              <a:t>BNSS</a:t>
            </a:r>
            <a:r>
              <a:rPr sz="3200" spc="780" dirty="0"/>
              <a:t> </a:t>
            </a:r>
            <a:r>
              <a:rPr sz="3200" dirty="0"/>
              <a:t>extends</a:t>
            </a:r>
            <a:r>
              <a:rPr sz="3200" spc="5" dirty="0"/>
              <a:t>  </a:t>
            </a:r>
            <a:r>
              <a:rPr sz="3200" dirty="0"/>
              <a:t>this  authority</a:t>
            </a:r>
            <a:r>
              <a:rPr sz="3200" spc="775" dirty="0"/>
              <a:t> </a:t>
            </a:r>
            <a:r>
              <a:rPr sz="3200" dirty="0"/>
              <a:t>to  </a:t>
            </a:r>
            <a:r>
              <a:rPr sz="3200" spc="-10" dirty="0"/>
              <a:t>include 	</a:t>
            </a:r>
            <a:r>
              <a:rPr sz="3200" dirty="0"/>
              <a:t>immovable</a:t>
            </a:r>
            <a:r>
              <a:rPr sz="3200" spc="-60" dirty="0"/>
              <a:t> </a:t>
            </a:r>
            <a:r>
              <a:rPr sz="3200" dirty="0"/>
              <a:t>properties</a:t>
            </a:r>
            <a:r>
              <a:rPr sz="3200" spc="-70" dirty="0"/>
              <a:t> </a:t>
            </a:r>
            <a:r>
              <a:rPr sz="3200" dirty="0"/>
              <a:t>as</a:t>
            </a:r>
            <a:r>
              <a:rPr sz="3200" spc="-40" dirty="0"/>
              <a:t> </a:t>
            </a:r>
            <a:r>
              <a:rPr sz="3200" spc="-10" dirty="0"/>
              <a:t>well.</a:t>
            </a:r>
            <a:endParaRPr sz="32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69215" rIns="0" bIns="0" rtlCol="0">
            <a:spAutoFit/>
          </a:bodyPr>
          <a:lstStyle/>
          <a:p>
            <a:pPr marL="3547745" marR="546100" indent="-2995295">
              <a:lnSpc>
                <a:spcPct val="100000"/>
              </a:lnSpc>
              <a:spcBef>
                <a:spcPts val="545"/>
              </a:spcBef>
            </a:pPr>
            <a:r>
              <a:rPr sz="3200" dirty="0"/>
              <a:t>Power</a:t>
            </a:r>
            <a:r>
              <a:rPr sz="3200" spc="-114" dirty="0"/>
              <a:t> </a:t>
            </a:r>
            <a:r>
              <a:rPr sz="3200" dirty="0"/>
              <a:t>to</a:t>
            </a:r>
            <a:r>
              <a:rPr sz="3200" spc="-35" dirty="0"/>
              <a:t> </a:t>
            </a:r>
            <a:r>
              <a:rPr sz="3200" dirty="0"/>
              <a:t>remove</a:t>
            </a:r>
            <a:r>
              <a:rPr sz="3200" spc="-50" dirty="0"/>
              <a:t> </a:t>
            </a:r>
            <a:r>
              <a:rPr sz="3200" dirty="0"/>
              <a:t>obstructions</a:t>
            </a:r>
            <a:r>
              <a:rPr sz="3200" spc="-65" dirty="0"/>
              <a:t> </a:t>
            </a:r>
            <a:r>
              <a:rPr sz="3200" dirty="0"/>
              <a:t>by</a:t>
            </a:r>
            <a:r>
              <a:rPr sz="3200" spc="-35" dirty="0"/>
              <a:t> </a:t>
            </a:r>
            <a:r>
              <a:rPr sz="3200" dirty="0"/>
              <a:t>a</a:t>
            </a:r>
            <a:r>
              <a:rPr sz="3200" spc="-35" dirty="0"/>
              <a:t> </a:t>
            </a:r>
            <a:r>
              <a:rPr sz="3200" spc="-10" dirty="0"/>
              <a:t>police officer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99" y="1538798"/>
            <a:ext cx="8071484" cy="4222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4965" marR="5080" indent="-342900" algn="just">
              <a:lnSpc>
                <a:spcPct val="80000"/>
              </a:lnSpc>
              <a:spcBef>
                <a:spcPts val="74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1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172</a:t>
            </a:r>
            <a:r>
              <a:rPr sz="2700" spc="1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1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BNSS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is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1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newly</a:t>
            </a:r>
            <a:r>
              <a:rPr sz="2700" spc="1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inserted</a:t>
            </a:r>
            <a:r>
              <a:rPr sz="2700" spc="16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provision </a:t>
            </a:r>
            <a:r>
              <a:rPr sz="2700" dirty="0">
                <a:latin typeface="Times New Roman"/>
                <a:cs typeface="Times New Roman"/>
              </a:rPr>
              <a:t>which</a:t>
            </a:r>
            <a:r>
              <a:rPr sz="2700" spc="1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casts</a:t>
            </a:r>
            <a:r>
              <a:rPr sz="2700" spc="1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</a:t>
            </a:r>
            <a:r>
              <a:rPr sz="2700" spc="1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obligation</a:t>
            </a:r>
            <a:r>
              <a:rPr sz="2700" spc="1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on</a:t>
            </a:r>
            <a:r>
              <a:rPr sz="2700" spc="1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persons</a:t>
            </a:r>
            <a:r>
              <a:rPr sz="2700" spc="1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conform</a:t>
            </a:r>
            <a:r>
              <a:rPr sz="2700" spc="1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the </a:t>
            </a:r>
            <a:r>
              <a:rPr sz="2700" dirty="0">
                <a:latin typeface="Times New Roman"/>
                <a:cs typeface="Times New Roman"/>
              </a:rPr>
              <a:t>lawful</a:t>
            </a:r>
            <a:r>
              <a:rPr sz="2700" spc="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directions</a:t>
            </a:r>
            <a:r>
              <a:rPr sz="2700" spc="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police</a:t>
            </a:r>
            <a:r>
              <a:rPr sz="2700" spc="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officer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fulfillment</a:t>
            </a:r>
            <a:r>
              <a:rPr sz="2700" spc="25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of </a:t>
            </a:r>
            <a:r>
              <a:rPr sz="2700" dirty="0">
                <a:latin typeface="Times New Roman"/>
                <a:cs typeface="Times New Roman"/>
              </a:rPr>
              <a:t>any</a:t>
            </a:r>
            <a:r>
              <a:rPr sz="2700" spc="11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1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his</a:t>
            </a:r>
            <a:r>
              <a:rPr sz="2700" spc="1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duty</a:t>
            </a:r>
            <a:r>
              <a:rPr sz="2700" spc="1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under</a:t>
            </a:r>
            <a:r>
              <a:rPr sz="2700" spc="1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relevant</a:t>
            </a:r>
            <a:r>
              <a:rPr sz="2700" spc="1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chapter</a:t>
            </a:r>
            <a:r>
              <a:rPr sz="2700" spc="1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pertaining</a:t>
            </a:r>
            <a:r>
              <a:rPr sz="2700" spc="12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to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preventive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action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Police.</a:t>
            </a:r>
            <a:endParaRPr sz="27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ts val="2590"/>
              </a:lnSpc>
              <a:spcBef>
                <a:spcPts val="63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Further,</a:t>
            </a:r>
            <a:r>
              <a:rPr sz="2700" spc="409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40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Police</a:t>
            </a:r>
            <a:r>
              <a:rPr sz="2700" spc="43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officer</a:t>
            </a:r>
            <a:r>
              <a:rPr sz="2700" spc="43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has</a:t>
            </a:r>
            <a:r>
              <a:rPr sz="2700" spc="4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43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power</a:t>
            </a:r>
            <a:r>
              <a:rPr sz="2700" spc="409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4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detain</a:t>
            </a:r>
            <a:r>
              <a:rPr sz="2700" spc="44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or </a:t>
            </a:r>
            <a:r>
              <a:rPr sz="2700" dirty="0">
                <a:latin typeface="Times New Roman"/>
                <a:cs typeface="Times New Roman"/>
              </a:rPr>
              <a:t>remove</a:t>
            </a:r>
            <a:r>
              <a:rPr sz="2700" spc="14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any</a:t>
            </a:r>
            <a:r>
              <a:rPr sz="2700" spc="15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person</a:t>
            </a:r>
            <a:r>
              <a:rPr sz="2700" spc="14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resisting,</a:t>
            </a:r>
            <a:r>
              <a:rPr sz="2700" spc="14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refusing,</a:t>
            </a:r>
            <a:r>
              <a:rPr sz="2700" spc="14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ignoring,</a:t>
            </a:r>
            <a:r>
              <a:rPr sz="2700" spc="150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or </a:t>
            </a:r>
            <a:r>
              <a:rPr sz="2700" dirty="0">
                <a:latin typeface="Times New Roman"/>
                <a:cs typeface="Times New Roman"/>
              </a:rPr>
              <a:t>disregarding</a:t>
            </a:r>
            <a:r>
              <a:rPr sz="2700" spc="1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conform</a:t>
            </a:r>
            <a:r>
              <a:rPr sz="2700" spc="1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any</a:t>
            </a:r>
            <a:r>
              <a:rPr sz="2700" spc="1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direction</a:t>
            </a:r>
            <a:r>
              <a:rPr sz="2700" spc="1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given</a:t>
            </a:r>
            <a:r>
              <a:rPr sz="2700" spc="1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by</a:t>
            </a:r>
            <a:r>
              <a:rPr sz="2700" spc="140" dirty="0">
                <a:latin typeface="Times New Roman"/>
                <a:cs typeface="Times New Roman"/>
              </a:rPr>
              <a:t> </a:t>
            </a:r>
            <a:r>
              <a:rPr sz="2700" spc="-20" dirty="0">
                <a:latin typeface="Times New Roman"/>
                <a:cs typeface="Times New Roman"/>
              </a:rPr>
              <a:t>such </a:t>
            </a:r>
            <a:r>
              <a:rPr sz="2700" dirty="0">
                <a:latin typeface="Times New Roman"/>
                <a:cs typeface="Times New Roman"/>
              </a:rPr>
              <a:t>police</a:t>
            </a:r>
            <a:r>
              <a:rPr sz="2700" spc="-4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officer.</a:t>
            </a:r>
            <a:endParaRPr sz="2700">
              <a:latin typeface="Times New Roman"/>
              <a:cs typeface="Times New Roman"/>
            </a:endParaRPr>
          </a:p>
          <a:p>
            <a:pPr marL="354965" marR="6350" indent="-342900" algn="just">
              <a:lnSpc>
                <a:spcPct val="8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6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police</a:t>
            </a:r>
            <a:r>
              <a:rPr sz="2700" spc="15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officer</a:t>
            </a:r>
            <a:r>
              <a:rPr sz="2700" spc="1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may</a:t>
            </a:r>
            <a:r>
              <a:rPr sz="2700" spc="1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either</a:t>
            </a:r>
            <a:r>
              <a:rPr sz="2700" spc="1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present</a:t>
            </a:r>
            <a:r>
              <a:rPr sz="2700" spc="14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such</a:t>
            </a:r>
            <a:r>
              <a:rPr sz="2700" spc="160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person </a:t>
            </a:r>
            <a:r>
              <a:rPr sz="2700" dirty="0">
                <a:latin typeface="Times New Roman"/>
                <a:cs typeface="Times New Roman"/>
              </a:rPr>
              <a:t>before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Magistrate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or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petty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cases, release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him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within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period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24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hours.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ZERO</a:t>
            </a:r>
            <a:r>
              <a:rPr sz="4400" spc="-90" dirty="0"/>
              <a:t> </a:t>
            </a:r>
            <a:r>
              <a:rPr sz="4400" spc="-25" dirty="0"/>
              <a:t>FIR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50" y="1619537"/>
            <a:ext cx="8070215" cy="423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It</a:t>
            </a:r>
            <a:r>
              <a:rPr sz="3000" spc="1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is</a:t>
            </a:r>
            <a:r>
              <a:rPr sz="3000" spc="1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mandatory</a:t>
            </a:r>
            <a:r>
              <a:rPr sz="3000" spc="1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1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police</a:t>
            </a:r>
            <a:r>
              <a:rPr sz="3000" spc="1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1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register</a:t>
            </a:r>
            <a:r>
              <a:rPr sz="3000" spc="1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1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FIR</a:t>
            </a:r>
            <a:r>
              <a:rPr sz="3000" spc="15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where </a:t>
            </a:r>
            <a:r>
              <a:rPr sz="3000" dirty="0">
                <a:latin typeface="Times New Roman"/>
                <a:cs typeface="Times New Roman"/>
              </a:rPr>
              <a:t>information</a:t>
            </a:r>
            <a:r>
              <a:rPr sz="3000" spc="61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regarding</a:t>
            </a:r>
            <a:r>
              <a:rPr sz="3000" spc="61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commission</a:t>
            </a:r>
            <a:r>
              <a:rPr sz="3000" spc="61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620" dirty="0">
                <a:latin typeface="Times New Roman"/>
                <a:cs typeface="Times New Roman"/>
              </a:rPr>
              <a:t>   </a:t>
            </a:r>
            <a:r>
              <a:rPr sz="3000" spc="-50" dirty="0">
                <a:latin typeface="Times New Roman"/>
                <a:cs typeface="Times New Roman"/>
              </a:rPr>
              <a:t>a </a:t>
            </a:r>
            <a:r>
              <a:rPr sz="3000" dirty="0">
                <a:latin typeface="Times New Roman"/>
                <a:cs typeface="Times New Roman"/>
              </a:rPr>
              <a:t>cognizable</a:t>
            </a:r>
            <a:r>
              <a:rPr sz="3000" spc="5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offence</a:t>
            </a:r>
            <a:r>
              <a:rPr sz="3000" spc="8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is</a:t>
            </a:r>
            <a:r>
              <a:rPr sz="3000" spc="6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received</a:t>
            </a:r>
            <a:r>
              <a:rPr sz="3000" spc="6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either</a:t>
            </a:r>
            <a:r>
              <a:rPr sz="3000" spc="6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orally</a:t>
            </a:r>
            <a:r>
              <a:rPr sz="3000" spc="65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or </a:t>
            </a:r>
            <a:r>
              <a:rPr sz="3000" dirty="0">
                <a:latin typeface="Times New Roman"/>
                <a:cs typeface="Times New Roman"/>
              </a:rPr>
              <a:t>through</a:t>
            </a:r>
            <a:r>
              <a:rPr sz="3000" spc="2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electronic</a:t>
            </a:r>
            <a:r>
              <a:rPr sz="3000" spc="2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communication</a:t>
            </a:r>
            <a:r>
              <a:rPr sz="3000" spc="254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irrespective</a:t>
            </a:r>
            <a:r>
              <a:rPr sz="3000" spc="23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of </a:t>
            </a:r>
            <a:r>
              <a:rPr sz="3000" dirty="0">
                <a:latin typeface="Times New Roman"/>
                <a:cs typeface="Times New Roman"/>
              </a:rPr>
              <a:t>whether</a:t>
            </a:r>
            <a:r>
              <a:rPr sz="3000" spc="4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it</a:t>
            </a:r>
            <a:r>
              <a:rPr sz="3000" spc="3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has</a:t>
            </a:r>
            <a:r>
              <a:rPr sz="3000" spc="4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jurisdiction</a:t>
            </a:r>
            <a:r>
              <a:rPr sz="3000" spc="3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or</a:t>
            </a:r>
            <a:r>
              <a:rPr sz="3000" spc="4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not(Section</a:t>
            </a:r>
            <a:r>
              <a:rPr sz="3000" spc="4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173</a:t>
            </a:r>
            <a:r>
              <a:rPr sz="3000" spc="38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of </a:t>
            </a:r>
            <a:r>
              <a:rPr sz="3000" spc="-10" dirty="0">
                <a:latin typeface="Times New Roman"/>
                <a:cs typeface="Times New Roman"/>
              </a:rPr>
              <a:t>BNSS).</a:t>
            </a:r>
            <a:endParaRPr sz="30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Once</a:t>
            </a:r>
            <a:r>
              <a:rPr sz="3000" spc="2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zero</a:t>
            </a:r>
            <a:r>
              <a:rPr sz="3000" spc="3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FIR</a:t>
            </a:r>
            <a:r>
              <a:rPr sz="3000" spc="2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register,</a:t>
            </a:r>
            <a:r>
              <a:rPr sz="3000" spc="2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concerned</a:t>
            </a:r>
            <a:r>
              <a:rPr sz="3000" spc="28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Police </a:t>
            </a:r>
            <a:r>
              <a:rPr sz="3000" dirty="0">
                <a:latin typeface="Times New Roman"/>
                <a:cs typeface="Times New Roman"/>
              </a:rPr>
              <a:t>Station</a:t>
            </a:r>
            <a:r>
              <a:rPr sz="3000" spc="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can</a:t>
            </a:r>
            <a:r>
              <a:rPr sz="3000" spc="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transfer</a:t>
            </a:r>
            <a:r>
              <a:rPr sz="3000" spc="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such</a:t>
            </a:r>
            <a:r>
              <a:rPr sz="3000" spc="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FIR</a:t>
            </a:r>
            <a:r>
              <a:rPr sz="3000" spc="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Police</a:t>
            </a:r>
            <a:r>
              <a:rPr sz="3000" spc="3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Station </a:t>
            </a:r>
            <a:r>
              <a:rPr sz="3000" dirty="0">
                <a:latin typeface="Times New Roman"/>
                <a:cs typeface="Times New Roman"/>
              </a:rPr>
              <a:t>which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has</a:t>
            </a:r>
            <a:r>
              <a:rPr sz="3000" spc="-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jurisdiction to</a:t>
            </a:r>
            <a:r>
              <a:rPr sz="3000" spc="-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investigate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-4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case.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5715" rIns="0" bIns="0" rtlCol="0">
            <a:spAutoFit/>
          </a:bodyPr>
          <a:lstStyle/>
          <a:p>
            <a:pPr marL="1624330" marR="452120" indent="-1165860">
              <a:lnSpc>
                <a:spcPct val="100000"/>
              </a:lnSpc>
              <a:spcBef>
                <a:spcPts val="45"/>
              </a:spcBef>
            </a:pPr>
            <a:r>
              <a:rPr sz="3600" dirty="0"/>
              <a:t>Introduction</a:t>
            </a:r>
            <a:r>
              <a:rPr sz="3600" spc="-85" dirty="0"/>
              <a:t> </a:t>
            </a:r>
            <a:r>
              <a:rPr sz="3600" dirty="0"/>
              <a:t>of</a:t>
            </a:r>
            <a:r>
              <a:rPr sz="3600" spc="-100" dirty="0"/>
              <a:t> </a:t>
            </a:r>
            <a:r>
              <a:rPr sz="3600" dirty="0"/>
              <a:t>timelines</a:t>
            </a:r>
            <a:r>
              <a:rPr sz="3600" spc="-90" dirty="0"/>
              <a:t> </a:t>
            </a:r>
            <a:r>
              <a:rPr sz="3600" spc="-10" dirty="0"/>
              <a:t>Preliminary </a:t>
            </a:r>
            <a:r>
              <a:rPr sz="3600" dirty="0"/>
              <a:t>enquiry</a:t>
            </a:r>
            <a:r>
              <a:rPr sz="3600" spc="-30" dirty="0"/>
              <a:t> </a:t>
            </a:r>
            <a:r>
              <a:rPr sz="3600" dirty="0"/>
              <a:t>and</a:t>
            </a:r>
            <a:r>
              <a:rPr sz="3600" spc="-50" dirty="0"/>
              <a:t> </a:t>
            </a:r>
            <a:r>
              <a:rPr sz="3600" spc="-10" dirty="0"/>
              <a:t>investigation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50" y="1573773"/>
            <a:ext cx="8073390" cy="42773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080" indent="-343535" algn="just">
              <a:lnSpc>
                <a:spcPct val="90000"/>
              </a:lnSpc>
              <a:spcBef>
                <a:spcPts val="459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One</a:t>
            </a:r>
            <a:r>
              <a:rPr sz="3000" spc="1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20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more</a:t>
            </a:r>
            <a:r>
              <a:rPr sz="3000" spc="1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significant</a:t>
            </a:r>
            <a:r>
              <a:rPr sz="3000" spc="1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changes</a:t>
            </a:r>
            <a:r>
              <a:rPr sz="3000" spc="1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sought</a:t>
            </a:r>
            <a:r>
              <a:rPr sz="3000" spc="1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180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be </a:t>
            </a:r>
            <a:r>
              <a:rPr sz="3000" dirty="0">
                <a:latin typeface="Times New Roman"/>
                <a:cs typeface="Times New Roman"/>
              </a:rPr>
              <a:t>brought</a:t>
            </a:r>
            <a:r>
              <a:rPr sz="3000" spc="1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about</a:t>
            </a:r>
            <a:r>
              <a:rPr sz="3000" spc="10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through</a:t>
            </a:r>
            <a:r>
              <a:rPr sz="3000" spc="1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BNSS</a:t>
            </a:r>
            <a:r>
              <a:rPr sz="3000" spc="1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is</a:t>
            </a:r>
            <a:r>
              <a:rPr sz="3000" spc="1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attempt</a:t>
            </a:r>
            <a:r>
              <a:rPr sz="3000" spc="12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address</a:t>
            </a:r>
            <a:r>
              <a:rPr sz="3000" spc="26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7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delays</a:t>
            </a:r>
            <a:r>
              <a:rPr sz="3000" spc="28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in</a:t>
            </a:r>
            <a:r>
              <a:rPr sz="3000" spc="28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investigation</a:t>
            </a:r>
            <a:r>
              <a:rPr sz="3000" spc="2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270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trial. </a:t>
            </a:r>
            <a:r>
              <a:rPr sz="3000" dirty="0">
                <a:latin typeface="Times New Roman"/>
                <a:cs typeface="Times New Roman"/>
              </a:rPr>
              <a:t>Specified</a:t>
            </a:r>
            <a:r>
              <a:rPr sz="3000" spc="31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timelines</a:t>
            </a:r>
            <a:r>
              <a:rPr sz="3000" spc="31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have</a:t>
            </a:r>
            <a:r>
              <a:rPr sz="3000" spc="32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been</a:t>
            </a:r>
            <a:r>
              <a:rPr sz="3000" spc="31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prescribed</a:t>
            </a:r>
            <a:r>
              <a:rPr sz="3000" spc="315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for </a:t>
            </a:r>
            <a:r>
              <a:rPr sz="3000" dirty="0">
                <a:latin typeface="Times New Roman"/>
                <a:cs typeface="Times New Roman"/>
              </a:rPr>
              <a:t>various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stages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criminal process</a:t>
            </a:r>
            <a:r>
              <a:rPr sz="3000" spc="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including</a:t>
            </a:r>
            <a:r>
              <a:rPr sz="3000" spc="2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complete</a:t>
            </a:r>
            <a:r>
              <a:rPr sz="3000" spc="3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3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investigation</a:t>
            </a:r>
            <a:r>
              <a:rPr sz="3000" spc="3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3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file</a:t>
            </a:r>
            <a:r>
              <a:rPr sz="3000" spc="3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3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final</a:t>
            </a:r>
            <a:r>
              <a:rPr sz="3000" spc="35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report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-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trial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-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offence.</a:t>
            </a:r>
            <a:endParaRPr sz="3000">
              <a:latin typeface="Times New Roman"/>
              <a:cs typeface="Times New Roman"/>
            </a:endParaRPr>
          </a:p>
          <a:p>
            <a:pPr marL="355600" marR="8255" indent="-343535" algn="just">
              <a:lnSpc>
                <a:spcPts val="3240"/>
              </a:lnSpc>
              <a:spcBef>
                <a:spcPts val="765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3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instance,</a:t>
            </a:r>
            <a:r>
              <a:rPr sz="3000" spc="3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it</a:t>
            </a:r>
            <a:r>
              <a:rPr sz="3000" spc="3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is</a:t>
            </a:r>
            <a:r>
              <a:rPr sz="3000" spc="3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mandatory</a:t>
            </a:r>
            <a:r>
              <a:rPr sz="3000" spc="4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3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3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Magistrate</a:t>
            </a:r>
            <a:r>
              <a:rPr sz="3000" spc="40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decide</a:t>
            </a:r>
            <a:r>
              <a:rPr sz="3000" spc="3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whether</a:t>
            </a:r>
            <a:r>
              <a:rPr sz="3000" spc="3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3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take</a:t>
            </a:r>
            <a:r>
              <a:rPr sz="3000" spc="3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cognizance</a:t>
            </a:r>
            <a:r>
              <a:rPr sz="3000" spc="3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40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37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charge </a:t>
            </a:r>
            <a:r>
              <a:rPr sz="3000" dirty="0">
                <a:latin typeface="Times New Roman"/>
                <a:cs typeface="Times New Roman"/>
              </a:rPr>
              <a:t>sheet</a:t>
            </a:r>
            <a:r>
              <a:rPr sz="3000" spc="-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within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-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period of</a:t>
            </a:r>
            <a:r>
              <a:rPr sz="3000" spc="-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14 </a:t>
            </a:r>
            <a:r>
              <a:rPr sz="3000" spc="-10" dirty="0">
                <a:latin typeface="Times New Roman"/>
                <a:cs typeface="Times New Roman"/>
              </a:rPr>
              <a:t>days.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457200"/>
            <a:ext cx="8229600" cy="5669280"/>
          </a:xfrm>
          <a:custGeom>
            <a:avLst/>
            <a:gdLst/>
            <a:ahLst/>
            <a:cxnLst/>
            <a:rect l="l" t="t" r="r" b="b"/>
            <a:pathLst>
              <a:path w="8229600" h="5669280">
                <a:moveTo>
                  <a:pt x="8229600" y="5669279"/>
                </a:moveTo>
                <a:lnTo>
                  <a:pt x="0" y="5669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5669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889" y="476424"/>
            <a:ext cx="807275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5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56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173(3)</a:t>
            </a:r>
            <a:r>
              <a:rPr sz="3200" spc="54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5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5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BNSS</a:t>
            </a:r>
            <a:r>
              <a:rPr sz="3200" spc="55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(which 	</a:t>
            </a:r>
            <a:r>
              <a:rPr sz="3200" dirty="0">
                <a:latin typeface="Times New Roman"/>
                <a:cs typeface="Times New Roman"/>
              </a:rPr>
              <a:t>corresponds</a:t>
            </a:r>
            <a:r>
              <a:rPr sz="3200" spc="4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4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4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154</a:t>
            </a:r>
            <a:r>
              <a:rPr sz="3200" spc="4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4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5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CrPC),</a:t>
            </a:r>
            <a:r>
              <a:rPr sz="3200" spc="44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for 	</a:t>
            </a:r>
            <a:r>
              <a:rPr sz="3200" dirty="0">
                <a:latin typeface="Times New Roman"/>
                <a:cs typeface="Times New Roman"/>
              </a:rPr>
              <a:t>offences</a:t>
            </a:r>
            <a:r>
              <a:rPr sz="3200" spc="6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punishable</a:t>
            </a:r>
            <a:r>
              <a:rPr sz="3200" spc="6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6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</a:t>
            </a:r>
            <a:r>
              <a:rPr sz="3200" spc="6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years</a:t>
            </a:r>
            <a:r>
              <a:rPr sz="3200" spc="6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6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more</a:t>
            </a:r>
            <a:r>
              <a:rPr sz="3200" spc="65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but 	</a:t>
            </a:r>
            <a:r>
              <a:rPr sz="3200" dirty="0">
                <a:latin typeface="Times New Roman"/>
                <a:cs typeface="Times New Roman"/>
              </a:rPr>
              <a:t>less</a:t>
            </a:r>
            <a:r>
              <a:rPr sz="3200" spc="6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than</a:t>
            </a:r>
            <a:r>
              <a:rPr sz="3200" spc="6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7</a:t>
            </a:r>
            <a:r>
              <a:rPr sz="3200" spc="7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years,</a:t>
            </a:r>
            <a:r>
              <a:rPr sz="3200" spc="6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7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officer</a:t>
            </a:r>
            <a:r>
              <a:rPr sz="3200" spc="6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7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charge</a:t>
            </a:r>
            <a:r>
              <a:rPr sz="3200" spc="68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may 	</a:t>
            </a:r>
            <a:r>
              <a:rPr sz="3200" dirty="0">
                <a:latin typeface="Times New Roman"/>
                <a:cs typeface="Times New Roman"/>
              </a:rPr>
              <a:t>with</a:t>
            </a:r>
            <a:r>
              <a:rPr sz="3200" spc="4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3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prior</a:t>
            </a:r>
            <a:r>
              <a:rPr sz="3200" spc="4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permission</a:t>
            </a:r>
            <a:r>
              <a:rPr sz="3200" spc="40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4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09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Deputy 	</a:t>
            </a:r>
            <a:r>
              <a:rPr sz="3200" dirty="0">
                <a:latin typeface="Times New Roman"/>
                <a:cs typeface="Times New Roman"/>
              </a:rPr>
              <a:t>Superintendent</a:t>
            </a:r>
            <a:r>
              <a:rPr sz="3200" spc="1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2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Police</a:t>
            </a:r>
            <a:r>
              <a:rPr sz="3200" spc="2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proceed</a:t>
            </a:r>
            <a:r>
              <a:rPr sz="3200" spc="2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2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conduct</a:t>
            </a:r>
            <a:r>
              <a:rPr sz="3200" spc="220" dirty="0">
                <a:latin typeface="Times New Roman"/>
                <a:cs typeface="Times New Roman"/>
              </a:rPr>
              <a:t> </a:t>
            </a:r>
            <a:r>
              <a:rPr sz="3200" spc="-50" dirty="0">
                <a:latin typeface="Times New Roman"/>
                <a:cs typeface="Times New Roman"/>
              </a:rPr>
              <a:t>a 	</a:t>
            </a:r>
            <a:r>
              <a:rPr sz="3200" dirty="0">
                <a:latin typeface="Times New Roman"/>
                <a:cs typeface="Times New Roman"/>
              </a:rPr>
              <a:t>preliminary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enquiry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within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14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days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ascertain 	</a:t>
            </a:r>
            <a:r>
              <a:rPr sz="3200" dirty="0">
                <a:latin typeface="Times New Roman"/>
                <a:cs typeface="Times New Roman"/>
              </a:rPr>
              <a:t>if</a:t>
            </a:r>
            <a:r>
              <a:rPr sz="3200" spc="3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there</a:t>
            </a:r>
            <a:r>
              <a:rPr sz="3200" spc="3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exists</a:t>
            </a:r>
            <a:r>
              <a:rPr sz="3200" spc="3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3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prima</a:t>
            </a:r>
            <a:r>
              <a:rPr sz="3200" spc="3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facie</a:t>
            </a:r>
            <a:r>
              <a:rPr sz="3200" spc="3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case</a:t>
            </a:r>
            <a:r>
              <a:rPr sz="3200" spc="4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35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proceed 	</a:t>
            </a:r>
            <a:r>
              <a:rPr sz="3200" dirty="0">
                <a:latin typeface="Times New Roman"/>
                <a:cs typeface="Times New Roman"/>
              </a:rPr>
              <a:t>with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investigation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where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there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exists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one.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533400"/>
            <a:ext cx="8229600" cy="5593080"/>
          </a:xfrm>
          <a:custGeom>
            <a:avLst/>
            <a:gdLst/>
            <a:ahLst/>
            <a:cxnLst/>
            <a:rect l="l" t="t" r="r" b="b"/>
            <a:pathLst>
              <a:path w="8229600" h="5593080">
                <a:moveTo>
                  <a:pt x="8229600" y="5593079"/>
                </a:moveTo>
                <a:lnTo>
                  <a:pt x="0" y="55930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55930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99" y="513115"/>
            <a:ext cx="8072755" cy="496316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354965" marR="5080" indent="-342900" algn="just">
              <a:lnSpc>
                <a:spcPct val="90000"/>
              </a:lnSpc>
              <a:spcBef>
                <a:spcPts val="42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This</a:t>
            </a:r>
            <a:r>
              <a:rPr sz="2700" spc="43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seems</a:t>
            </a:r>
            <a:r>
              <a:rPr sz="2700" spc="43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4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contradict</a:t>
            </a:r>
            <a:r>
              <a:rPr sz="2700" spc="4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4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direction</a:t>
            </a:r>
            <a:r>
              <a:rPr sz="2700" spc="4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40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45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Hon’ble </a:t>
            </a:r>
            <a:r>
              <a:rPr sz="2700" dirty="0">
                <a:latin typeface="Times New Roman"/>
                <a:cs typeface="Times New Roman"/>
              </a:rPr>
              <a:t>Supreme</a:t>
            </a:r>
            <a:r>
              <a:rPr sz="2700" spc="6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Court</a:t>
            </a:r>
            <a:r>
              <a:rPr sz="2700" spc="6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655" dirty="0">
                <a:latin typeface="Times New Roman"/>
                <a:cs typeface="Times New Roman"/>
              </a:rPr>
              <a:t> </a:t>
            </a:r>
            <a:r>
              <a:rPr sz="27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Lalita</a:t>
            </a:r>
            <a:r>
              <a:rPr sz="2700" b="1" i="1" u="sng" spc="6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7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Kumari</a:t>
            </a:r>
            <a:r>
              <a:rPr sz="2700" b="1" i="1" u="sng" spc="6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7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</a:t>
            </a:r>
            <a:r>
              <a:rPr sz="2700" b="1" i="1" u="sng" spc="6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7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Govt.</a:t>
            </a:r>
            <a:r>
              <a:rPr sz="2700" b="1" i="1" u="sng" spc="6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7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2700" b="1" i="1" u="sng" spc="6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700" b="1" i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Uttra</a:t>
            </a:r>
            <a:r>
              <a:rPr sz="2700" b="1" i="1" spc="-10" dirty="0">
                <a:latin typeface="Times New Roman"/>
                <a:cs typeface="Times New Roman"/>
              </a:rPr>
              <a:t> </a:t>
            </a:r>
            <a:r>
              <a:rPr sz="27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Pardesh</a:t>
            </a:r>
            <a:r>
              <a:rPr sz="2700" b="1" i="1" spc="59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which</a:t>
            </a:r>
            <a:r>
              <a:rPr sz="2700" spc="60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mandated</a:t>
            </a:r>
            <a:r>
              <a:rPr sz="2700" spc="61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60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police</a:t>
            </a:r>
            <a:r>
              <a:rPr sz="2700" spc="61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595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record </a:t>
            </a:r>
            <a:r>
              <a:rPr sz="2700" dirty="0">
                <a:latin typeface="Times New Roman"/>
                <a:cs typeface="Times New Roman"/>
              </a:rPr>
              <a:t>information</a:t>
            </a:r>
            <a:r>
              <a:rPr sz="2700" spc="33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33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32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cognizable</a:t>
            </a:r>
            <a:r>
              <a:rPr sz="2700" spc="33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offence</a:t>
            </a:r>
            <a:r>
              <a:rPr sz="2700" spc="34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as</a:t>
            </a:r>
            <a:r>
              <a:rPr sz="2700" spc="33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FIR</a:t>
            </a:r>
            <a:r>
              <a:rPr sz="2700" spc="325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and </a:t>
            </a:r>
            <a:r>
              <a:rPr sz="2700" dirty="0">
                <a:latin typeface="Times New Roman"/>
                <a:cs typeface="Times New Roman"/>
              </a:rPr>
              <a:t>investigate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offence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regardless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what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police</a:t>
            </a:r>
            <a:r>
              <a:rPr sz="2700" spc="-20" dirty="0">
                <a:latin typeface="Times New Roman"/>
                <a:cs typeface="Times New Roman"/>
              </a:rPr>
              <a:t> felt </a:t>
            </a:r>
            <a:r>
              <a:rPr sz="2700" dirty="0">
                <a:latin typeface="Times New Roman"/>
                <a:cs typeface="Times New Roman"/>
              </a:rPr>
              <a:t>about</a:t>
            </a:r>
            <a:r>
              <a:rPr sz="2700" spc="-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credibility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information.</a:t>
            </a:r>
            <a:endParaRPr sz="2700">
              <a:latin typeface="Times New Roman"/>
              <a:cs typeface="Times New Roman"/>
            </a:endParaRPr>
          </a:p>
          <a:p>
            <a:pPr marL="354965" marR="6350" indent="-342900" algn="just">
              <a:lnSpc>
                <a:spcPct val="90000"/>
              </a:lnSpc>
              <a:spcBef>
                <a:spcPts val="65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Another</a:t>
            </a:r>
            <a:r>
              <a:rPr sz="2700" spc="345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change</a:t>
            </a:r>
            <a:r>
              <a:rPr sz="2700" spc="360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is</a:t>
            </a:r>
            <a:r>
              <a:rPr sz="2700" spc="360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found</a:t>
            </a:r>
            <a:r>
              <a:rPr sz="2700" spc="355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355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350" dirty="0">
                <a:latin typeface="Times New Roman"/>
                <a:cs typeface="Times New Roman"/>
              </a:rPr>
              <a:t>   </a:t>
            </a:r>
            <a:r>
              <a:rPr sz="2700" spc="-10" dirty="0">
                <a:latin typeface="Times New Roman"/>
                <a:cs typeface="Times New Roman"/>
              </a:rPr>
              <a:t>173(4) </a:t>
            </a:r>
            <a:r>
              <a:rPr sz="2700" dirty="0">
                <a:latin typeface="Times New Roman"/>
                <a:cs typeface="Times New Roman"/>
              </a:rPr>
              <a:t>(corresponding</a:t>
            </a:r>
            <a:r>
              <a:rPr sz="2700" spc="409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4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4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154(4)</a:t>
            </a:r>
            <a:r>
              <a:rPr sz="2700" spc="43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40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40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CrPC)</a:t>
            </a:r>
            <a:r>
              <a:rPr sz="2700" spc="40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which </a:t>
            </a:r>
            <a:r>
              <a:rPr sz="2700" dirty="0">
                <a:latin typeface="Times New Roman"/>
                <a:cs typeface="Times New Roman"/>
              </a:rPr>
              <a:t>provides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complainant may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file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application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to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509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Magistrate</a:t>
            </a:r>
            <a:r>
              <a:rPr sz="2700" spc="509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50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register</a:t>
            </a:r>
            <a:r>
              <a:rPr sz="2700" spc="50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an</a:t>
            </a:r>
            <a:r>
              <a:rPr sz="2700" spc="50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FIR</a:t>
            </a:r>
            <a:r>
              <a:rPr sz="2700" spc="509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only</a:t>
            </a:r>
            <a:r>
              <a:rPr sz="2700" spc="50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if</a:t>
            </a:r>
            <a:r>
              <a:rPr sz="2700" spc="509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the </a:t>
            </a:r>
            <a:r>
              <a:rPr sz="2700" dirty="0">
                <a:latin typeface="Times New Roman"/>
                <a:cs typeface="Times New Roman"/>
              </a:rPr>
              <a:t>Superintendent</a:t>
            </a:r>
            <a:r>
              <a:rPr sz="2700" spc="3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3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Police</a:t>
            </a:r>
            <a:r>
              <a:rPr sz="2700" spc="3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does</a:t>
            </a:r>
            <a:r>
              <a:rPr sz="2700" spc="3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not</a:t>
            </a:r>
            <a:r>
              <a:rPr sz="2700" spc="3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investigate</a:t>
            </a:r>
            <a:r>
              <a:rPr sz="2700" spc="3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350" dirty="0">
                <a:latin typeface="Times New Roman"/>
                <a:cs typeface="Times New Roman"/>
              </a:rPr>
              <a:t> </a:t>
            </a:r>
            <a:r>
              <a:rPr sz="2700" spc="-20" dirty="0">
                <a:latin typeface="Times New Roman"/>
                <a:cs typeface="Times New Roman"/>
              </a:rPr>
              <a:t>case </a:t>
            </a:r>
            <a:r>
              <a:rPr sz="2700" dirty="0">
                <a:latin typeface="Times New Roman"/>
                <a:cs typeface="Times New Roman"/>
              </a:rPr>
              <a:t>or</a:t>
            </a:r>
            <a:r>
              <a:rPr sz="2700" spc="30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direct</a:t>
            </a:r>
            <a:r>
              <a:rPr sz="2700" spc="3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2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subordinate</a:t>
            </a:r>
            <a:r>
              <a:rPr sz="2700" spc="2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police</a:t>
            </a:r>
            <a:r>
              <a:rPr sz="2700" spc="3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officer</a:t>
            </a:r>
            <a:r>
              <a:rPr sz="2700" spc="2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3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investigate,</a:t>
            </a:r>
            <a:r>
              <a:rPr sz="2700" spc="29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in </a:t>
            </a:r>
            <a:r>
              <a:rPr sz="2700" dirty="0">
                <a:latin typeface="Times New Roman"/>
                <a:cs typeface="Times New Roman"/>
              </a:rPr>
              <a:t>accordance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with</a:t>
            </a:r>
            <a:r>
              <a:rPr sz="2700" spc="-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BNSS.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381000"/>
            <a:ext cx="8229600" cy="5745480"/>
          </a:xfrm>
          <a:custGeom>
            <a:avLst/>
            <a:gdLst/>
            <a:ahLst/>
            <a:cxnLst/>
            <a:rect l="l" t="t" r="r" b="b"/>
            <a:pathLst>
              <a:path w="8229600" h="5745480">
                <a:moveTo>
                  <a:pt x="8229600" y="5745479"/>
                </a:moveTo>
                <a:lnTo>
                  <a:pt x="0" y="57454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57454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850" y="400266"/>
            <a:ext cx="8072755" cy="3775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Section</a:t>
            </a:r>
            <a:r>
              <a:rPr sz="3000" spc="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155</a:t>
            </a:r>
            <a:r>
              <a:rPr sz="3000" spc="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1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CrPC</a:t>
            </a:r>
            <a:r>
              <a:rPr sz="3000" spc="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(under</a:t>
            </a:r>
            <a:r>
              <a:rPr sz="3000" spc="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Section</a:t>
            </a:r>
            <a:r>
              <a:rPr sz="3000" spc="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174(1)</a:t>
            </a:r>
            <a:r>
              <a:rPr sz="3000" spc="80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of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BNSS)</a:t>
            </a:r>
            <a:r>
              <a:rPr sz="3000" spc="2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has</a:t>
            </a:r>
            <a:r>
              <a:rPr sz="3000" spc="2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been</a:t>
            </a:r>
            <a:r>
              <a:rPr sz="3000" spc="3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augmented</a:t>
            </a:r>
            <a:r>
              <a:rPr sz="3000" spc="2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by</a:t>
            </a:r>
            <a:r>
              <a:rPr sz="3000" spc="3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introducing</a:t>
            </a:r>
            <a:r>
              <a:rPr sz="3000" spc="275" dirty="0">
                <a:latin typeface="Times New Roman"/>
                <a:cs typeface="Times New Roman"/>
              </a:rPr>
              <a:t> </a:t>
            </a:r>
            <a:r>
              <a:rPr sz="3000" spc="-50" dirty="0">
                <a:latin typeface="Times New Roman"/>
                <a:cs typeface="Times New Roman"/>
              </a:rPr>
              <a:t>a </a:t>
            </a:r>
            <a:r>
              <a:rPr sz="3000" dirty="0">
                <a:latin typeface="Times New Roman"/>
                <a:cs typeface="Times New Roman"/>
              </a:rPr>
              <a:t>time</a:t>
            </a:r>
            <a:r>
              <a:rPr sz="3000" spc="40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period</a:t>
            </a:r>
            <a:r>
              <a:rPr sz="3000" spc="4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40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434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fortnight</a:t>
            </a:r>
            <a:r>
              <a:rPr sz="3000" spc="4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40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4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police</a:t>
            </a:r>
            <a:r>
              <a:rPr sz="3000" spc="4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officer</a:t>
            </a:r>
            <a:r>
              <a:rPr sz="3000" spc="434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forward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daily</a:t>
            </a:r>
            <a:r>
              <a:rPr sz="3000" spc="-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diary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report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-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-2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Magistrate.</a:t>
            </a:r>
            <a:endParaRPr sz="30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As</a:t>
            </a:r>
            <a:r>
              <a:rPr sz="3000" spc="69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regards</a:t>
            </a:r>
            <a:r>
              <a:rPr sz="3000" spc="6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68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police</a:t>
            </a:r>
            <a:r>
              <a:rPr sz="3000" spc="69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officer’s</a:t>
            </a:r>
            <a:r>
              <a:rPr sz="3000" spc="6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power</a:t>
            </a:r>
            <a:r>
              <a:rPr sz="3000" spc="685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investigate</a:t>
            </a:r>
            <a:r>
              <a:rPr sz="3000" spc="6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cognizable</a:t>
            </a:r>
            <a:r>
              <a:rPr sz="3000" spc="6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offences,</a:t>
            </a:r>
            <a:r>
              <a:rPr sz="3000" spc="6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6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BNSS</a:t>
            </a:r>
            <a:r>
              <a:rPr sz="3000" spc="670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now </a:t>
            </a:r>
            <a:r>
              <a:rPr sz="3000" dirty="0">
                <a:latin typeface="Times New Roman"/>
                <a:cs typeface="Times New Roman"/>
              </a:rPr>
              <a:t>provides</a:t>
            </a:r>
            <a:r>
              <a:rPr sz="3000" spc="6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that</a:t>
            </a:r>
            <a:r>
              <a:rPr sz="3000" spc="6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6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Superintendent</a:t>
            </a:r>
            <a:r>
              <a:rPr sz="3000" spc="6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6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Police</a:t>
            </a:r>
            <a:r>
              <a:rPr sz="3000" spc="67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may </a:t>
            </a:r>
            <a:r>
              <a:rPr sz="3000" dirty="0">
                <a:latin typeface="Times New Roman"/>
                <a:cs typeface="Times New Roman"/>
              </a:rPr>
              <a:t>require</a:t>
            </a:r>
            <a:r>
              <a:rPr sz="3000" spc="7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7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Deputy</a:t>
            </a:r>
            <a:r>
              <a:rPr sz="3000" spc="7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Superintendent</a:t>
            </a:r>
            <a:r>
              <a:rPr sz="3000" spc="7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7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Police  </a:t>
            </a:r>
            <a:r>
              <a:rPr sz="3000" spc="-25" dirty="0">
                <a:latin typeface="Times New Roman"/>
                <a:cs typeface="Times New Roman"/>
              </a:rPr>
              <a:t>to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02101" y="4149423"/>
            <a:ext cx="125984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">
              <a:lnSpc>
                <a:spcPct val="100000"/>
              </a:lnSpc>
              <a:spcBef>
                <a:spcPts val="100"/>
              </a:spcBef>
            </a:pPr>
            <a:r>
              <a:rPr sz="3000" spc="-20" dirty="0">
                <a:latin typeface="Times New Roman"/>
                <a:cs typeface="Times New Roman"/>
              </a:rPr>
              <a:t>offence. </a:t>
            </a:r>
            <a:r>
              <a:rPr sz="3000" spc="-10" dirty="0">
                <a:latin typeface="Times New Roman"/>
                <a:cs typeface="Times New Roman"/>
              </a:rPr>
              <a:t>Judicial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46087" y="4149423"/>
            <a:ext cx="346011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44780">
              <a:lnSpc>
                <a:spcPct val="100000"/>
              </a:lnSpc>
              <a:spcBef>
                <a:spcPts val="100"/>
              </a:spcBef>
              <a:tabLst>
                <a:tab pos="1105535" algn="l"/>
                <a:tab pos="1898014" algn="l"/>
                <a:tab pos="2412365" algn="l"/>
                <a:tab pos="2808605" algn="l"/>
              </a:tabLst>
            </a:pPr>
            <a:r>
              <a:rPr sz="3000" spc="-25" dirty="0">
                <a:latin typeface="Times New Roman"/>
                <a:cs typeface="Times New Roman"/>
              </a:rPr>
              <a:t>The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20" dirty="0">
                <a:latin typeface="Times New Roman"/>
                <a:cs typeface="Times New Roman"/>
              </a:rPr>
              <a:t>BNSS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10" dirty="0">
                <a:latin typeface="Times New Roman"/>
                <a:cs typeface="Times New Roman"/>
              </a:rPr>
              <a:t>further Magistrate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25" dirty="0">
                <a:latin typeface="Times New Roman"/>
                <a:cs typeface="Times New Roman"/>
              </a:rPr>
              <a:t>may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20" dirty="0">
                <a:latin typeface="Times New Roman"/>
                <a:cs typeface="Times New Roman"/>
              </a:rPr>
              <a:t>take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64990" y="5063784"/>
            <a:ext cx="46412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37055" algn="l"/>
                <a:tab pos="3212465" algn="l"/>
                <a:tab pos="3677285" algn="l"/>
              </a:tabLst>
            </a:pPr>
            <a:r>
              <a:rPr sz="3000" spc="-10" dirty="0">
                <a:latin typeface="Times New Roman"/>
                <a:cs typeface="Times New Roman"/>
              </a:rPr>
              <a:t>complaint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10" dirty="0">
                <a:latin typeface="Times New Roman"/>
                <a:cs typeface="Times New Roman"/>
              </a:rPr>
              <a:t>against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50" dirty="0">
                <a:latin typeface="Times New Roman"/>
                <a:cs typeface="Times New Roman"/>
              </a:rPr>
              <a:t>a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10" dirty="0">
                <a:latin typeface="Times New Roman"/>
                <a:cs typeface="Times New Roman"/>
              </a:rPr>
              <a:t>public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98" y="4149423"/>
            <a:ext cx="282003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581785" algn="l"/>
                <a:tab pos="2019935" algn="l"/>
                <a:tab pos="2408555" algn="l"/>
                <a:tab pos="2637155" algn="l"/>
              </a:tabLst>
            </a:pPr>
            <a:r>
              <a:rPr sz="3000" spc="-10" dirty="0">
                <a:latin typeface="Times New Roman"/>
                <a:cs typeface="Times New Roman"/>
              </a:rPr>
              <a:t>investigate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25" dirty="0">
                <a:latin typeface="Times New Roman"/>
                <a:cs typeface="Times New Roman"/>
              </a:rPr>
              <a:t>the </a:t>
            </a:r>
            <a:r>
              <a:rPr sz="3000" spc="-10" dirty="0">
                <a:latin typeface="Times New Roman"/>
                <a:cs typeface="Times New Roman"/>
              </a:rPr>
              <a:t>provides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20" dirty="0">
                <a:latin typeface="Times New Roman"/>
                <a:cs typeface="Times New Roman"/>
              </a:rPr>
              <a:t>that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50" dirty="0">
                <a:latin typeface="Times New Roman"/>
                <a:cs typeface="Times New Roman"/>
              </a:rPr>
              <a:t>a </a:t>
            </a:r>
            <a:r>
              <a:rPr sz="3000" spc="-10" dirty="0">
                <a:latin typeface="Times New Roman"/>
                <a:cs typeface="Times New Roman"/>
              </a:rPr>
              <a:t>cognizance</a:t>
            </a:r>
            <a:r>
              <a:rPr sz="3000" dirty="0">
                <a:latin typeface="Times New Roman"/>
                <a:cs typeface="Times New Roman"/>
              </a:rPr>
              <a:t>	</a:t>
            </a:r>
            <a:r>
              <a:rPr sz="3000" spc="-720" dirty="0">
                <a:latin typeface="Times New Roman"/>
                <a:cs typeface="Times New Roman"/>
              </a:rPr>
              <a:t> </a:t>
            </a:r>
            <a:r>
              <a:rPr sz="3000" spc="-20" dirty="0">
                <a:latin typeface="Times New Roman"/>
                <a:cs typeface="Times New Roman"/>
              </a:rPr>
              <a:t>of</a:t>
            </a:r>
            <a:r>
              <a:rPr sz="3000" dirty="0">
                <a:latin typeface="Times New Roman"/>
                <a:cs typeface="Times New Roman"/>
              </a:rPr>
              <a:t>		</a:t>
            </a:r>
            <a:r>
              <a:rPr sz="3000" spc="-50" dirty="0">
                <a:latin typeface="Times New Roman"/>
                <a:cs typeface="Times New Roman"/>
              </a:rPr>
              <a:t>a </a:t>
            </a:r>
            <a:r>
              <a:rPr sz="3000" spc="-10" dirty="0">
                <a:latin typeface="Times New Roman"/>
                <a:cs typeface="Times New Roman"/>
              </a:rPr>
              <a:t>servant.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350"/>
              </a:lnSpc>
            </a:pPr>
            <a:r>
              <a:rPr sz="4000" dirty="0">
                <a:latin typeface="Times New Roman"/>
                <a:cs typeface="Times New Roman"/>
              </a:rPr>
              <a:t>Report</a:t>
            </a:r>
            <a:r>
              <a:rPr sz="4000" spc="-7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of</a:t>
            </a:r>
            <a:r>
              <a:rPr sz="4000" spc="-9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police</a:t>
            </a:r>
            <a:r>
              <a:rPr sz="4000" spc="-9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officer</a:t>
            </a:r>
            <a:r>
              <a:rPr sz="4000" spc="-9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on</a:t>
            </a:r>
            <a:r>
              <a:rPr sz="4000" spc="-85" dirty="0">
                <a:latin typeface="Times New Roman"/>
                <a:cs typeface="Times New Roman"/>
              </a:rPr>
              <a:t> </a:t>
            </a:r>
            <a:r>
              <a:rPr sz="4000" spc="-10" dirty="0">
                <a:latin typeface="Times New Roman"/>
                <a:cs typeface="Times New Roman"/>
              </a:rPr>
              <a:t>completion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ts val="4650"/>
              </a:lnSpc>
            </a:pPr>
            <a:r>
              <a:rPr sz="4000" dirty="0">
                <a:latin typeface="Times New Roman"/>
                <a:cs typeface="Times New Roman"/>
              </a:rPr>
              <a:t>of</a:t>
            </a:r>
            <a:r>
              <a:rPr sz="4000" spc="-50" dirty="0">
                <a:latin typeface="Times New Roman"/>
                <a:cs typeface="Times New Roman"/>
              </a:rPr>
              <a:t> </a:t>
            </a:r>
            <a:r>
              <a:rPr sz="4000" spc="-10" dirty="0">
                <a:latin typeface="Times New Roman"/>
                <a:cs typeface="Times New Roman"/>
              </a:rPr>
              <a:t>investigation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50" y="1528008"/>
            <a:ext cx="8074025" cy="450659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5080" indent="-343535" algn="just">
              <a:lnSpc>
                <a:spcPct val="80000"/>
              </a:lnSpc>
              <a:spcBef>
                <a:spcPts val="8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Crucially,</a:t>
            </a:r>
            <a:r>
              <a:rPr sz="3000" spc="68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Section</a:t>
            </a:r>
            <a:r>
              <a:rPr sz="3000" spc="67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193</a:t>
            </a:r>
            <a:r>
              <a:rPr sz="3000" spc="68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67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670" dirty="0">
                <a:latin typeface="Times New Roman"/>
                <a:cs typeface="Times New Roman"/>
              </a:rPr>
              <a:t>   </a:t>
            </a:r>
            <a:r>
              <a:rPr sz="3000" spc="-20" dirty="0">
                <a:latin typeface="Times New Roman"/>
                <a:cs typeface="Times New Roman"/>
              </a:rPr>
              <a:t>BNSS </a:t>
            </a:r>
            <a:r>
              <a:rPr sz="3000" dirty="0">
                <a:latin typeface="Times New Roman"/>
                <a:cs typeface="Times New Roman"/>
              </a:rPr>
              <a:t>(corresponding</a:t>
            </a:r>
            <a:r>
              <a:rPr sz="3000" spc="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1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Section</a:t>
            </a:r>
            <a:r>
              <a:rPr sz="3000" spc="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1736</a:t>
            </a:r>
            <a:r>
              <a:rPr sz="3000" spc="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CrPC)</a:t>
            </a:r>
            <a:r>
              <a:rPr sz="3000" spc="114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now </a:t>
            </a:r>
            <a:r>
              <a:rPr sz="3000" dirty="0">
                <a:latin typeface="Times New Roman"/>
                <a:cs typeface="Times New Roman"/>
              </a:rPr>
              <a:t>casts</a:t>
            </a:r>
            <a:r>
              <a:rPr sz="3000" spc="6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</a:t>
            </a:r>
            <a:r>
              <a:rPr sz="3000" spc="6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obligation</a:t>
            </a:r>
            <a:r>
              <a:rPr sz="3000" spc="6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on</a:t>
            </a:r>
            <a:r>
              <a:rPr sz="3000" spc="6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6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Police</a:t>
            </a:r>
            <a:r>
              <a:rPr sz="3000" spc="6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6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inform</a:t>
            </a:r>
            <a:r>
              <a:rPr sz="3000" spc="66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the </a:t>
            </a:r>
            <a:r>
              <a:rPr sz="3000" dirty="0">
                <a:latin typeface="Times New Roman"/>
                <a:cs typeface="Times New Roman"/>
              </a:rPr>
              <a:t>victim</a:t>
            </a:r>
            <a:r>
              <a:rPr sz="3000" spc="39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or</a:t>
            </a:r>
            <a:r>
              <a:rPr sz="3000" spc="38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informant</a:t>
            </a:r>
            <a:r>
              <a:rPr sz="3000" spc="37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38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4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progress</a:t>
            </a:r>
            <a:r>
              <a:rPr sz="3000" spc="37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380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the </a:t>
            </a:r>
            <a:r>
              <a:rPr sz="3000" dirty="0">
                <a:latin typeface="Times New Roman"/>
                <a:cs typeface="Times New Roman"/>
              </a:rPr>
              <a:t>investigation</a:t>
            </a:r>
            <a:r>
              <a:rPr sz="3000" spc="505" dirty="0">
                <a:latin typeface="Times New Roman"/>
                <a:cs typeface="Times New Roman"/>
              </a:rPr>
              <a:t>     </a:t>
            </a:r>
            <a:r>
              <a:rPr sz="3000" dirty="0">
                <a:latin typeface="Times New Roman"/>
                <a:cs typeface="Times New Roman"/>
              </a:rPr>
              <a:t>including</a:t>
            </a:r>
            <a:r>
              <a:rPr sz="3000" spc="505" dirty="0">
                <a:latin typeface="Times New Roman"/>
                <a:cs typeface="Times New Roman"/>
              </a:rPr>
              <a:t>     </a:t>
            </a:r>
            <a:r>
              <a:rPr sz="3000" dirty="0">
                <a:latin typeface="Times New Roman"/>
                <a:cs typeface="Times New Roman"/>
              </a:rPr>
              <a:t>by</a:t>
            </a:r>
            <a:r>
              <a:rPr sz="3000" spc="500" dirty="0">
                <a:latin typeface="Times New Roman"/>
                <a:cs typeface="Times New Roman"/>
              </a:rPr>
              <a:t>     </a:t>
            </a:r>
            <a:r>
              <a:rPr sz="3000" spc="-10" dirty="0">
                <a:latin typeface="Times New Roman"/>
                <a:cs typeface="Times New Roman"/>
              </a:rPr>
              <a:t>electronic </a:t>
            </a:r>
            <a:r>
              <a:rPr sz="3000" dirty="0">
                <a:latin typeface="Times New Roman"/>
                <a:cs typeface="Times New Roman"/>
              </a:rPr>
              <a:t>communication</a:t>
            </a:r>
            <a:r>
              <a:rPr sz="3000" spc="35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within</a:t>
            </a:r>
            <a:r>
              <a:rPr sz="3000" spc="36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36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period</a:t>
            </a:r>
            <a:r>
              <a:rPr sz="3000" spc="37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35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90</a:t>
            </a:r>
            <a:r>
              <a:rPr sz="3000" spc="355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days. </a:t>
            </a:r>
            <a:r>
              <a:rPr sz="3000" dirty="0">
                <a:latin typeface="Times New Roman"/>
                <a:cs typeface="Times New Roman"/>
              </a:rPr>
              <a:t>Further,</a:t>
            </a:r>
            <a:r>
              <a:rPr sz="3000" spc="434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43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BNSS</a:t>
            </a:r>
            <a:r>
              <a:rPr sz="3000" spc="43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also</a:t>
            </a:r>
            <a:r>
              <a:rPr sz="3000" spc="42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permits</a:t>
            </a:r>
            <a:r>
              <a:rPr sz="3000" spc="425" dirty="0">
                <a:latin typeface="Times New Roman"/>
                <a:cs typeface="Times New Roman"/>
              </a:rPr>
              <a:t>   </a:t>
            </a:r>
            <a:r>
              <a:rPr sz="3000" spc="-10" dirty="0">
                <a:latin typeface="Times New Roman"/>
                <a:cs typeface="Times New Roman"/>
              </a:rPr>
              <a:t>further </a:t>
            </a:r>
            <a:r>
              <a:rPr sz="3000" dirty="0">
                <a:latin typeface="Times New Roman"/>
                <a:cs typeface="Times New Roman"/>
              </a:rPr>
              <a:t>investigation</a:t>
            </a:r>
            <a:r>
              <a:rPr sz="3000" spc="434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after</a:t>
            </a:r>
            <a:r>
              <a:rPr sz="3000" spc="4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43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chargesheet</a:t>
            </a:r>
            <a:r>
              <a:rPr sz="3000" spc="434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has</a:t>
            </a:r>
            <a:r>
              <a:rPr sz="3000" spc="440" dirty="0">
                <a:latin typeface="Times New Roman"/>
                <a:cs typeface="Times New Roman"/>
              </a:rPr>
              <a:t>  </a:t>
            </a:r>
            <a:r>
              <a:rPr sz="3000" spc="-20" dirty="0">
                <a:latin typeface="Times New Roman"/>
                <a:cs typeface="Times New Roman"/>
              </a:rPr>
              <a:t>been </a:t>
            </a:r>
            <a:r>
              <a:rPr sz="3000" dirty="0">
                <a:latin typeface="Times New Roman"/>
                <a:cs typeface="Times New Roman"/>
              </a:rPr>
              <a:t>submitted</a:t>
            </a:r>
            <a:r>
              <a:rPr sz="3000" spc="1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1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Magistrate</a:t>
            </a:r>
            <a:r>
              <a:rPr sz="3000" spc="1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but</a:t>
            </a:r>
            <a:r>
              <a:rPr sz="3000" spc="1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now</a:t>
            </a:r>
            <a:r>
              <a:rPr sz="3000" spc="1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requires</a:t>
            </a:r>
            <a:r>
              <a:rPr sz="3000" spc="170" dirty="0">
                <a:latin typeface="Times New Roman"/>
                <a:cs typeface="Times New Roman"/>
              </a:rPr>
              <a:t> </a:t>
            </a:r>
            <a:r>
              <a:rPr sz="3000" spc="-20" dirty="0">
                <a:latin typeface="Times New Roman"/>
                <a:cs typeface="Times New Roman"/>
              </a:rPr>
              <a:t>that </a:t>
            </a:r>
            <a:r>
              <a:rPr sz="3000" dirty="0">
                <a:latin typeface="Times New Roman"/>
                <a:cs typeface="Times New Roman"/>
              </a:rPr>
              <a:t>such</a:t>
            </a:r>
            <a:r>
              <a:rPr sz="3000" spc="2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further</a:t>
            </a:r>
            <a:r>
              <a:rPr sz="3000" spc="26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investigation</a:t>
            </a:r>
            <a:r>
              <a:rPr sz="3000" spc="27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shall</a:t>
            </a:r>
            <a:r>
              <a:rPr sz="3000" spc="28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be</a:t>
            </a:r>
            <a:r>
              <a:rPr sz="3000" spc="275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completed </a:t>
            </a:r>
            <a:r>
              <a:rPr sz="3000" dirty="0">
                <a:latin typeface="Times New Roman"/>
                <a:cs typeface="Times New Roman"/>
              </a:rPr>
              <a:t>within</a:t>
            </a:r>
            <a:r>
              <a:rPr sz="3000" spc="2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90</a:t>
            </a:r>
            <a:r>
              <a:rPr sz="3000" spc="3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days,</a:t>
            </a:r>
            <a:r>
              <a:rPr sz="3000" spc="2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but</a:t>
            </a:r>
            <a:r>
              <a:rPr sz="3000" spc="2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which</a:t>
            </a:r>
            <a:r>
              <a:rPr sz="3000" spc="2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may</a:t>
            </a:r>
            <a:r>
              <a:rPr sz="3000" spc="2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be</a:t>
            </a:r>
            <a:r>
              <a:rPr sz="3000" spc="2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extended</a:t>
            </a:r>
            <a:r>
              <a:rPr sz="3000" spc="275" dirty="0">
                <a:latin typeface="Times New Roman"/>
                <a:cs typeface="Times New Roman"/>
              </a:rPr>
              <a:t> </a:t>
            </a:r>
            <a:r>
              <a:rPr sz="3000" spc="-20" dirty="0">
                <a:latin typeface="Times New Roman"/>
                <a:cs typeface="Times New Roman"/>
              </a:rPr>
              <a:t>with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-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permission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-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Court.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spc="-10" dirty="0"/>
              <a:t>Introduction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85199" y="1579819"/>
            <a:ext cx="8185784" cy="430530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405765" marR="66675" indent="-342900" algn="just">
              <a:lnSpc>
                <a:spcPts val="2920"/>
              </a:lnSpc>
              <a:spcBef>
                <a:spcPts val="459"/>
              </a:spcBef>
              <a:buFont typeface="Arial MT"/>
              <a:buChar char="•"/>
              <a:tabLst>
                <a:tab pos="405765" algn="l"/>
              </a:tabLst>
            </a:pPr>
            <a:r>
              <a:rPr sz="2700" dirty="0">
                <a:latin typeface="Times New Roman"/>
                <a:cs typeface="Times New Roman"/>
              </a:rPr>
              <a:t>Delay</a:t>
            </a:r>
            <a:r>
              <a:rPr sz="2700" spc="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delivery</a:t>
            </a:r>
            <a:r>
              <a:rPr sz="2700" spc="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justices</a:t>
            </a:r>
            <a:r>
              <a:rPr sz="2700" spc="9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due</a:t>
            </a:r>
            <a:r>
              <a:rPr sz="2700" spc="9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complex</a:t>
            </a:r>
            <a:r>
              <a:rPr sz="2700" spc="85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legal </a:t>
            </a:r>
            <a:r>
              <a:rPr sz="2700" dirty="0">
                <a:latin typeface="Times New Roman"/>
                <a:cs typeface="Times New Roman"/>
              </a:rPr>
              <a:t>procedures,</a:t>
            </a:r>
            <a:r>
              <a:rPr sz="2700" spc="2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large</a:t>
            </a:r>
            <a:r>
              <a:rPr sz="2700" spc="3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pendency</a:t>
            </a:r>
            <a:r>
              <a:rPr sz="2700" spc="3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3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cases</a:t>
            </a:r>
            <a:r>
              <a:rPr sz="2700" spc="3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3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2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Court,</a:t>
            </a:r>
            <a:r>
              <a:rPr sz="2700" spc="30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low </a:t>
            </a:r>
            <a:r>
              <a:rPr sz="2700" dirty="0">
                <a:latin typeface="Times New Roman"/>
                <a:cs typeface="Times New Roman"/>
              </a:rPr>
              <a:t>conviction</a:t>
            </a:r>
            <a:r>
              <a:rPr sz="2700" spc="3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rate,</a:t>
            </a:r>
            <a:r>
              <a:rPr sz="2700" spc="2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insufficient</a:t>
            </a:r>
            <a:r>
              <a:rPr sz="2700" spc="3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use</a:t>
            </a:r>
            <a:r>
              <a:rPr sz="2700" spc="30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2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technology</a:t>
            </a:r>
            <a:r>
              <a:rPr sz="2700" spc="2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31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legal </a:t>
            </a:r>
            <a:r>
              <a:rPr sz="2700" dirty="0">
                <a:latin typeface="Times New Roman"/>
                <a:cs typeface="Times New Roman"/>
              </a:rPr>
              <a:t>system</a:t>
            </a:r>
            <a:r>
              <a:rPr sz="2700" spc="1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,</a:t>
            </a:r>
            <a:r>
              <a:rPr sz="2700" spc="1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delays</a:t>
            </a:r>
            <a:r>
              <a:rPr sz="2700" spc="1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1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investigation</a:t>
            </a:r>
            <a:r>
              <a:rPr sz="2700" spc="1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system,</a:t>
            </a:r>
            <a:r>
              <a:rPr sz="2700" spc="1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inadequate</a:t>
            </a:r>
            <a:r>
              <a:rPr sz="2700" spc="155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use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2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forensics</a:t>
            </a:r>
            <a:r>
              <a:rPr sz="2700" spc="2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are</a:t>
            </a:r>
            <a:r>
              <a:rPr sz="2700" spc="2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2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biggest</a:t>
            </a:r>
            <a:r>
              <a:rPr sz="2700" spc="2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hurdles</a:t>
            </a:r>
            <a:r>
              <a:rPr sz="2700" spc="2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2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speedy</a:t>
            </a:r>
            <a:r>
              <a:rPr sz="2700" spc="27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delivery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justice.</a:t>
            </a:r>
            <a:endParaRPr sz="2700">
              <a:latin typeface="Times New Roman"/>
              <a:cs typeface="Times New Roman"/>
            </a:endParaRPr>
          </a:p>
          <a:p>
            <a:pPr marL="405765" marR="68580" indent="-342900" algn="just">
              <a:lnSpc>
                <a:spcPts val="2920"/>
              </a:lnSpc>
              <a:spcBef>
                <a:spcPts val="625"/>
              </a:spcBef>
              <a:buFont typeface="Arial MT"/>
              <a:buChar char="•"/>
              <a:tabLst>
                <a:tab pos="405765" algn="l"/>
              </a:tabLst>
            </a:pP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30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view</a:t>
            </a:r>
            <a:r>
              <a:rPr sz="2700" spc="2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2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2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object</a:t>
            </a:r>
            <a:r>
              <a:rPr sz="2700" spc="2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30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reasons,</a:t>
            </a:r>
            <a:r>
              <a:rPr sz="2700" spc="30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2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government</a:t>
            </a:r>
            <a:r>
              <a:rPr sz="2700" spc="28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of </a:t>
            </a:r>
            <a:r>
              <a:rPr sz="2700" dirty="0">
                <a:latin typeface="Times New Roman"/>
                <a:cs typeface="Times New Roman"/>
              </a:rPr>
              <a:t>India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on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11/08/2023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introduced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BNSS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Lok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Sabha </a:t>
            </a:r>
            <a:r>
              <a:rPr sz="2700" dirty="0">
                <a:latin typeface="Times New Roman"/>
                <a:cs typeface="Times New Roman"/>
              </a:rPr>
              <a:t>with</a:t>
            </a:r>
            <a:r>
              <a:rPr sz="2700" spc="2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20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objective</a:t>
            </a:r>
            <a:r>
              <a:rPr sz="2700" spc="20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repeal</a:t>
            </a:r>
            <a:r>
              <a:rPr sz="2700" spc="1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Cr.PC,</a:t>
            </a:r>
            <a:r>
              <a:rPr sz="2700" spc="1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1973</a:t>
            </a:r>
            <a:r>
              <a:rPr sz="2700" spc="1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as</a:t>
            </a:r>
            <a:r>
              <a:rPr sz="2700" spc="1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200" dirty="0">
                <a:latin typeface="Times New Roman"/>
                <a:cs typeface="Times New Roman"/>
              </a:rPr>
              <a:t> </a:t>
            </a:r>
            <a:r>
              <a:rPr sz="2700" spc="-20" dirty="0">
                <a:latin typeface="Times New Roman"/>
                <a:cs typeface="Times New Roman"/>
              </a:rPr>
              <a:t>mark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74</a:t>
            </a:r>
            <a:r>
              <a:rPr sz="2700" baseline="24691" dirty="0">
                <a:latin typeface="Times New Roman"/>
                <a:cs typeface="Times New Roman"/>
              </a:rPr>
              <a:t>th</a:t>
            </a:r>
            <a:r>
              <a:rPr sz="2700" spc="292" baseline="24691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years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independent.</a:t>
            </a:r>
            <a:endParaRPr sz="2700">
              <a:latin typeface="Times New Roman"/>
              <a:cs typeface="Times New Roman"/>
            </a:endParaRPr>
          </a:p>
          <a:p>
            <a:pPr marL="405765" indent="-342265" algn="just">
              <a:lnSpc>
                <a:spcPct val="100000"/>
              </a:lnSpc>
              <a:spcBef>
                <a:spcPts val="270"/>
              </a:spcBef>
              <a:buFont typeface="Arial MT"/>
              <a:buChar char="•"/>
              <a:tabLst>
                <a:tab pos="405765" algn="l"/>
              </a:tabLst>
            </a:pP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BNSS</a:t>
            </a:r>
            <a:r>
              <a:rPr sz="2700" spc="6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retains</a:t>
            </a:r>
            <a:r>
              <a:rPr sz="2700" spc="-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most of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provision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Cr.PC.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5095" algn="ctr">
              <a:lnSpc>
                <a:spcPts val="4350"/>
              </a:lnSpc>
            </a:pPr>
            <a:r>
              <a:rPr dirty="0"/>
              <a:t>Sanction</a:t>
            </a:r>
            <a:r>
              <a:rPr spc="-105" dirty="0"/>
              <a:t> </a:t>
            </a:r>
            <a:r>
              <a:rPr dirty="0"/>
              <a:t>for</a:t>
            </a:r>
            <a:r>
              <a:rPr spc="-165" dirty="0"/>
              <a:t> </a:t>
            </a:r>
            <a:r>
              <a:rPr spc="-10" dirty="0"/>
              <a:t>Prosecution</a:t>
            </a: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89" y="1619462"/>
            <a:ext cx="8074659" cy="3928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7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218</a:t>
            </a:r>
            <a:r>
              <a:rPr sz="3200" spc="7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BNSS  (corresponding</a:t>
            </a:r>
            <a:r>
              <a:rPr sz="3200" spc="79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to 	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6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197</a:t>
            </a:r>
            <a:r>
              <a:rPr sz="3200" spc="6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6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6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CrPC)</a:t>
            </a:r>
            <a:r>
              <a:rPr sz="3200" spc="6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now</a:t>
            </a:r>
            <a:r>
              <a:rPr sz="3200" spc="6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provides</a:t>
            </a:r>
            <a:r>
              <a:rPr sz="3200" spc="61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that 	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8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Government</a:t>
            </a:r>
            <a:r>
              <a:rPr sz="3200" spc="18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shall</a:t>
            </a:r>
            <a:r>
              <a:rPr sz="3200" spc="18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take</a:t>
            </a:r>
            <a:r>
              <a:rPr sz="3200" spc="204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9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decision</a:t>
            </a:r>
            <a:r>
              <a:rPr sz="3200" spc="190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of 	</a:t>
            </a:r>
            <a:r>
              <a:rPr sz="3200" dirty="0">
                <a:latin typeface="Times New Roman"/>
                <a:cs typeface="Times New Roman"/>
              </a:rPr>
              <a:t>whether</a:t>
            </a:r>
            <a:r>
              <a:rPr sz="3200" spc="6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7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grant</a:t>
            </a:r>
            <a:r>
              <a:rPr sz="3200" spc="6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sanction</a:t>
            </a:r>
            <a:r>
              <a:rPr sz="3200" spc="7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7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prosecution</a:t>
            </a:r>
            <a:r>
              <a:rPr sz="3200" spc="71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of 	</a:t>
            </a:r>
            <a:r>
              <a:rPr sz="3200" dirty="0">
                <a:latin typeface="Times New Roman"/>
                <a:cs typeface="Times New Roman"/>
              </a:rPr>
              <a:t>judges</a:t>
            </a:r>
            <a:r>
              <a:rPr sz="3200" spc="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public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servants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within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120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days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from 	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date</a:t>
            </a:r>
            <a:r>
              <a:rPr sz="3200" spc="3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40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receipt</a:t>
            </a:r>
            <a:r>
              <a:rPr sz="3200" spc="3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3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0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request</a:t>
            </a:r>
            <a:r>
              <a:rPr sz="3200" spc="3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409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sanction 	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5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if</a:t>
            </a:r>
            <a:r>
              <a:rPr sz="3200" spc="5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it</a:t>
            </a:r>
            <a:r>
              <a:rPr sz="3200" spc="5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fails</a:t>
            </a:r>
            <a:r>
              <a:rPr sz="3200" spc="5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5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do</a:t>
            </a:r>
            <a:r>
              <a:rPr sz="3200" spc="5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so,</a:t>
            </a:r>
            <a:r>
              <a:rPr sz="3200" spc="5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5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sanction</a:t>
            </a:r>
            <a:r>
              <a:rPr sz="3200" spc="5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shall</a:t>
            </a:r>
            <a:r>
              <a:rPr sz="3200" spc="55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be 	</a:t>
            </a:r>
            <a:r>
              <a:rPr sz="3200" dirty="0">
                <a:latin typeface="Times New Roman"/>
                <a:cs typeface="Times New Roman"/>
              </a:rPr>
              <a:t>deemed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have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been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accorded.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marL="248285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Committal</a:t>
            </a:r>
            <a:r>
              <a:rPr sz="4400" spc="-70" dirty="0"/>
              <a:t> </a:t>
            </a:r>
            <a:r>
              <a:rPr sz="4400" dirty="0"/>
              <a:t>to</a:t>
            </a:r>
            <a:r>
              <a:rPr sz="4400" spc="-75" dirty="0"/>
              <a:t> </a:t>
            </a:r>
            <a:r>
              <a:rPr sz="4400" dirty="0"/>
              <a:t>the</a:t>
            </a:r>
            <a:r>
              <a:rPr sz="4400" spc="-10" dirty="0"/>
              <a:t> </a:t>
            </a:r>
            <a:r>
              <a:rPr sz="4400" dirty="0"/>
              <a:t>Sessions</a:t>
            </a:r>
            <a:r>
              <a:rPr sz="4400" spc="-75" dirty="0"/>
              <a:t> </a:t>
            </a:r>
            <a:r>
              <a:rPr sz="4400" spc="-10" dirty="0"/>
              <a:t>Court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89" y="1619462"/>
            <a:ext cx="8072755" cy="441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5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cases</a:t>
            </a:r>
            <a:r>
              <a:rPr sz="3200" spc="5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involving</a:t>
            </a:r>
            <a:r>
              <a:rPr sz="3200" spc="5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offences</a:t>
            </a:r>
            <a:r>
              <a:rPr sz="3200" spc="5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which</a:t>
            </a:r>
            <a:r>
              <a:rPr sz="3200" spc="5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are</a:t>
            </a:r>
            <a:r>
              <a:rPr sz="3200" spc="5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triable 	</a:t>
            </a:r>
            <a:r>
              <a:rPr sz="3200" dirty="0">
                <a:latin typeface="Times New Roman"/>
                <a:cs typeface="Times New Roman"/>
              </a:rPr>
              <a:t>exclusively</a:t>
            </a:r>
            <a:r>
              <a:rPr sz="3200" spc="1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1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1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sessions</a:t>
            </a:r>
            <a:r>
              <a:rPr sz="3200" spc="1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court,</a:t>
            </a:r>
            <a:r>
              <a:rPr sz="3200" spc="1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which</a:t>
            </a:r>
            <a:r>
              <a:rPr sz="3200" spc="160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are 	</a:t>
            </a:r>
            <a:r>
              <a:rPr sz="3200" dirty="0">
                <a:latin typeface="Times New Roman"/>
                <a:cs typeface="Times New Roman"/>
              </a:rPr>
              <a:t>required</a:t>
            </a:r>
            <a:r>
              <a:rPr sz="3200" spc="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be</a:t>
            </a:r>
            <a:r>
              <a:rPr sz="3200" spc="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committed</a:t>
            </a:r>
            <a:r>
              <a:rPr sz="3200" spc="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0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Magistrate 	</a:t>
            </a:r>
            <a:r>
              <a:rPr sz="3200" dirty="0">
                <a:latin typeface="Times New Roman"/>
                <a:cs typeface="Times New Roman"/>
              </a:rPr>
              <a:t>under</a:t>
            </a:r>
            <a:r>
              <a:rPr sz="3200" spc="330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330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209</a:t>
            </a:r>
            <a:r>
              <a:rPr sz="3200" spc="335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330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30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CrPC,</a:t>
            </a:r>
            <a:r>
              <a:rPr sz="3200" spc="335" dirty="0">
                <a:latin typeface="Times New Roman"/>
                <a:cs typeface="Times New Roman"/>
              </a:rPr>
              <a:t>   </a:t>
            </a:r>
            <a:r>
              <a:rPr sz="3200" spc="-25" dirty="0">
                <a:latin typeface="Times New Roman"/>
                <a:cs typeface="Times New Roman"/>
              </a:rPr>
              <a:t>the 	</a:t>
            </a:r>
            <a:r>
              <a:rPr sz="3200" dirty="0">
                <a:latin typeface="Times New Roman"/>
                <a:cs typeface="Times New Roman"/>
              </a:rPr>
              <a:t>corresponding</a:t>
            </a:r>
            <a:r>
              <a:rPr sz="3200" spc="1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1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232</a:t>
            </a:r>
            <a:r>
              <a:rPr sz="3200" spc="2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2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BNSS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stipulates 	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28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time</a:t>
            </a:r>
            <a:r>
              <a:rPr sz="3200" spc="2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period</a:t>
            </a:r>
            <a:r>
              <a:rPr sz="3200" spc="2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29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90</a:t>
            </a:r>
            <a:r>
              <a:rPr sz="3200" spc="2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days</a:t>
            </a:r>
            <a:r>
              <a:rPr sz="3200" spc="28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2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commit</a:t>
            </a:r>
            <a:r>
              <a:rPr sz="3200" spc="285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the 	</a:t>
            </a:r>
            <a:r>
              <a:rPr sz="3200" dirty="0">
                <a:latin typeface="Times New Roman"/>
                <a:cs typeface="Times New Roman"/>
              </a:rPr>
              <a:t>offences</a:t>
            </a:r>
            <a:r>
              <a:rPr sz="3200" spc="4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4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5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sessions</a:t>
            </a:r>
            <a:r>
              <a:rPr sz="3200" spc="4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court,</a:t>
            </a:r>
            <a:r>
              <a:rPr sz="3200" spc="4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which</a:t>
            </a:r>
            <a:r>
              <a:rPr sz="3200" spc="4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may</a:t>
            </a:r>
            <a:r>
              <a:rPr sz="3200" spc="44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be 	</a:t>
            </a:r>
            <a:r>
              <a:rPr sz="3200" dirty="0">
                <a:latin typeface="Times New Roman"/>
                <a:cs typeface="Times New Roman"/>
              </a:rPr>
              <a:t>extended</a:t>
            </a:r>
            <a:r>
              <a:rPr sz="3200" spc="3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3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3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period</a:t>
            </a:r>
            <a:r>
              <a:rPr sz="3200" spc="3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3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exceeding</a:t>
            </a:r>
            <a:r>
              <a:rPr sz="3200" spc="2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180</a:t>
            </a:r>
            <a:r>
              <a:rPr sz="3200" spc="32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days 	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reasons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recorded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writing.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00" algn="ctr">
              <a:lnSpc>
                <a:spcPts val="4350"/>
              </a:lnSpc>
            </a:pPr>
            <a:r>
              <a:rPr sz="4000" b="1" dirty="0">
                <a:latin typeface="Times New Roman"/>
                <a:cs typeface="Times New Roman"/>
              </a:rPr>
              <a:t>Framing</a:t>
            </a:r>
            <a:r>
              <a:rPr sz="4000" b="1" spc="-6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of</a:t>
            </a:r>
            <a:r>
              <a:rPr sz="4000" b="1" spc="-10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charge,</a:t>
            </a:r>
            <a:r>
              <a:rPr sz="4000" b="1" spc="-10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trial,</a:t>
            </a:r>
            <a:r>
              <a:rPr sz="4000" b="1" spc="-100" dirty="0">
                <a:latin typeface="Times New Roman"/>
                <a:cs typeface="Times New Roman"/>
              </a:rPr>
              <a:t> </a:t>
            </a:r>
            <a:r>
              <a:rPr sz="4000" b="1" spc="-25" dirty="0">
                <a:latin typeface="Times New Roman"/>
                <a:cs typeface="Times New Roman"/>
              </a:rPr>
              <a:t>and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ts val="4650"/>
              </a:lnSpc>
            </a:pPr>
            <a:r>
              <a:rPr sz="4000" b="1" spc="-10" dirty="0">
                <a:latin typeface="Times New Roman"/>
                <a:cs typeface="Times New Roman"/>
              </a:rPr>
              <a:t>Judgment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6006" y="1546326"/>
            <a:ext cx="8072755" cy="45212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4965" marR="5080" indent="-342900" algn="just">
              <a:lnSpc>
                <a:spcPts val="24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sz="2500" dirty="0">
                <a:latin typeface="Times New Roman"/>
                <a:cs typeface="Times New Roman"/>
              </a:rPr>
              <a:t>	In</a:t>
            </a:r>
            <a:r>
              <a:rPr sz="2500" spc="1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relation</a:t>
            </a:r>
            <a:r>
              <a:rPr sz="2500" spc="1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to</a:t>
            </a:r>
            <a:r>
              <a:rPr sz="2500" spc="1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framing</a:t>
            </a:r>
            <a:r>
              <a:rPr sz="2500" spc="1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1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charges,</a:t>
            </a:r>
            <a:r>
              <a:rPr sz="2500" spc="1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1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timeline</a:t>
            </a:r>
            <a:r>
              <a:rPr sz="2500" spc="14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1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60</a:t>
            </a:r>
            <a:r>
              <a:rPr sz="2500" spc="1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days</a:t>
            </a:r>
            <a:r>
              <a:rPr sz="2500" spc="14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has </a:t>
            </a:r>
            <a:r>
              <a:rPr sz="2500" dirty="0">
                <a:latin typeface="Times New Roman"/>
                <a:cs typeface="Times New Roman"/>
              </a:rPr>
              <a:t>been</a:t>
            </a:r>
            <a:r>
              <a:rPr sz="2500" spc="3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specified</a:t>
            </a:r>
            <a:r>
              <a:rPr sz="2500" spc="3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(in</a:t>
            </a:r>
            <a:r>
              <a:rPr sz="2500" spc="3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Section</a:t>
            </a:r>
            <a:r>
              <a:rPr sz="2500" spc="3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251(1)(b)</a:t>
            </a:r>
            <a:r>
              <a:rPr sz="2500" spc="3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30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30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BNSS)</a:t>
            </a:r>
            <a:r>
              <a:rPr sz="2500" spc="3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for</a:t>
            </a:r>
            <a:r>
              <a:rPr sz="2500" spc="31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Sessions</a:t>
            </a:r>
            <a:r>
              <a:rPr sz="2500" spc="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judge</a:t>
            </a:r>
            <a:r>
              <a:rPr sz="2500" spc="7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from</a:t>
            </a:r>
            <a:r>
              <a:rPr sz="2500" spc="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date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first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hearing</a:t>
            </a:r>
            <a:r>
              <a:rPr sz="2500" spc="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to</a:t>
            </a:r>
            <a:r>
              <a:rPr sz="2500" spc="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frame</a:t>
            </a:r>
            <a:r>
              <a:rPr sz="2500" spc="7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in </a:t>
            </a:r>
            <a:r>
              <a:rPr sz="2500" dirty="0">
                <a:latin typeface="Times New Roman"/>
                <a:cs typeface="Times New Roman"/>
              </a:rPr>
              <a:t>writing</a:t>
            </a:r>
            <a:r>
              <a:rPr sz="2500" spc="-4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-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charge</a:t>
            </a:r>
            <a:r>
              <a:rPr sz="2500" spc="-2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against</a:t>
            </a:r>
            <a:r>
              <a:rPr sz="2500" spc="-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-5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accused.</a:t>
            </a:r>
            <a:endParaRPr sz="2500">
              <a:latin typeface="Times New Roman"/>
              <a:cs typeface="Times New Roman"/>
            </a:endParaRPr>
          </a:p>
          <a:p>
            <a:pPr marL="354965" marR="5715" indent="-342900" algn="just">
              <a:lnSpc>
                <a:spcPts val="24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sz="2500" dirty="0">
                <a:latin typeface="Times New Roman"/>
                <a:cs typeface="Times New Roman"/>
              </a:rPr>
              <a:t>	Section</a:t>
            </a:r>
            <a:r>
              <a:rPr sz="2500" spc="11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258(1)</a:t>
            </a:r>
            <a:r>
              <a:rPr sz="2500" spc="10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10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8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BNSS</a:t>
            </a:r>
            <a:r>
              <a:rPr sz="2500" spc="10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(corresponding</a:t>
            </a:r>
            <a:r>
              <a:rPr sz="2500" spc="9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to</a:t>
            </a:r>
            <a:r>
              <a:rPr sz="2500" spc="105" dirty="0">
                <a:latin typeface="Times New Roman"/>
                <a:cs typeface="Times New Roman"/>
              </a:rPr>
              <a:t>  </a:t>
            </a:r>
            <a:r>
              <a:rPr sz="2500" spc="-10" dirty="0">
                <a:latin typeface="Times New Roman"/>
                <a:cs typeface="Times New Roman"/>
              </a:rPr>
              <a:t>Section </a:t>
            </a:r>
            <a:r>
              <a:rPr sz="2500" dirty="0">
                <a:latin typeface="Times New Roman"/>
                <a:cs typeface="Times New Roman"/>
              </a:rPr>
              <a:t>235(1)9</a:t>
            </a:r>
            <a:r>
              <a:rPr sz="2500" spc="1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1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1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CrPC)</a:t>
            </a:r>
            <a:r>
              <a:rPr sz="2500" spc="1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provides</a:t>
            </a:r>
            <a:r>
              <a:rPr sz="2500" spc="1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that</a:t>
            </a:r>
            <a:r>
              <a:rPr sz="2500" spc="1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after</a:t>
            </a:r>
            <a:r>
              <a:rPr sz="2500" spc="12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hearing</a:t>
            </a:r>
            <a:r>
              <a:rPr sz="2500" spc="1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arguments </a:t>
            </a:r>
            <a:r>
              <a:rPr sz="2500" dirty="0">
                <a:latin typeface="Times New Roman"/>
                <a:cs typeface="Times New Roman"/>
              </a:rPr>
              <a:t>and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points</a:t>
            </a:r>
            <a:r>
              <a:rPr sz="2500" spc="4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law,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judge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shall give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judgment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within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30 </a:t>
            </a:r>
            <a:r>
              <a:rPr sz="2500" dirty="0">
                <a:latin typeface="Times New Roman"/>
                <a:cs typeface="Times New Roman"/>
              </a:rPr>
              <a:t>days</a:t>
            </a:r>
            <a:r>
              <a:rPr sz="2500" spc="1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from</a:t>
            </a:r>
            <a:r>
              <a:rPr sz="2500" spc="6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completion</a:t>
            </a:r>
            <a:r>
              <a:rPr sz="2500" spc="6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6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arguments,</a:t>
            </a:r>
            <a:r>
              <a:rPr sz="2500" spc="6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which</a:t>
            </a:r>
            <a:r>
              <a:rPr sz="2500" spc="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may</a:t>
            </a:r>
            <a:r>
              <a:rPr sz="2500" spc="10" dirty="0">
                <a:latin typeface="Times New Roman"/>
                <a:cs typeface="Times New Roman"/>
              </a:rPr>
              <a:t>  </a:t>
            </a:r>
            <a:r>
              <a:rPr sz="2500" spc="-25" dirty="0">
                <a:latin typeface="Times New Roman"/>
                <a:cs typeface="Times New Roman"/>
              </a:rPr>
              <a:t>for </a:t>
            </a:r>
            <a:r>
              <a:rPr sz="2500" dirty="0">
                <a:latin typeface="Times New Roman"/>
                <a:cs typeface="Times New Roman"/>
              </a:rPr>
              <a:t>specific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reasons</a:t>
            </a:r>
            <a:r>
              <a:rPr sz="2500" spc="-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extend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to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-2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period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-2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45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days,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for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reasons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to </a:t>
            </a:r>
            <a:r>
              <a:rPr sz="2500" dirty="0">
                <a:latin typeface="Times New Roman"/>
                <a:cs typeface="Times New Roman"/>
              </a:rPr>
              <a:t>be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recorded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in</a:t>
            </a:r>
            <a:r>
              <a:rPr sz="2500" spc="-5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writing.</a:t>
            </a:r>
            <a:endParaRPr sz="2500">
              <a:latin typeface="Times New Roman"/>
              <a:cs typeface="Times New Roman"/>
            </a:endParaRPr>
          </a:p>
          <a:p>
            <a:pPr marL="354965" marR="8890" indent="-342900" algn="just">
              <a:lnSpc>
                <a:spcPts val="24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sz="2500" dirty="0">
                <a:latin typeface="Times New Roman"/>
                <a:cs typeface="Times New Roman"/>
              </a:rPr>
              <a:t>	Finally,</a:t>
            </a:r>
            <a:r>
              <a:rPr sz="2500" spc="2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1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BNSS</a:t>
            </a:r>
            <a:r>
              <a:rPr sz="2500" spc="2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under</a:t>
            </a:r>
            <a:r>
              <a:rPr sz="2500" spc="1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Section</a:t>
            </a:r>
            <a:r>
              <a:rPr sz="2500" spc="2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392,</a:t>
            </a:r>
            <a:r>
              <a:rPr sz="2500" spc="1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provides</a:t>
            </a:r>
            <a:r>
              <a:rPr sz="2500" spc="1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that</a:t>
            </a:r>
            <a:r>
              <a:rPr sz="2500" spc="20" dirty="0">
                <a:latin typeface="Times New Roman"/>
                <a:cs typeface="Times New Roman"/>
              </a:rPr>
              <a:t>  </a:t>
            </a:r>
            <a:r>
              <a:rPr sz="2500" spc="-2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Court</a:t>
            </a:r>
            <a:r>
              <a:rPr sz="2500" spc="54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shall</a:t>
            </a:r>
            <a:r>
              <a:rPr sz="2500" spc="5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upload</a:t>
            </a:r>
            <a:r>
              <a:rPr sz="2500" spc="5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5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copy</a:t>
            </a:r>
            <a:r>
              <a:rPr sz="2500" spc="5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5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5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judgment</a:t>
            </a:r>
            <a:r>
              <a:rPr sz="2500" spc="5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on</a:t>
            </a:r>
            <a:r>
              <a:rPr sz="2500" spc="5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its</a:t>
            </a:r>
            <a:r>
              <a:rPr sz="2500" spc="54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portal </a:t>
            </a:r>
            <a:r>
              <a:rPr sz="2500" dirty="0">
                <a:latin typeface="Times New Roman"/>
                <a:cs typeface="Times New Roman"/>
              </a:rPr>
              <a:t>within</a:t>
            </a:r>
            <a:r>
              <a:rPr sz="2500" spc="21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7</a:t>
            </a:r>
            <a:r>
              <a:rPr sz="2500" spc="23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days</a:t>
            </a:r>
            <a:r>
              <a:rPr sz="2500" spc="229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from</a:t>
            </a:r>
            <a:r>
              <a:rPr sz="2500" spc="22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229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date</a:t>
            </a:r>
            <a:r>
              <a:rPr sz="2500" spc="22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22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judgment</a:t>
            </a:r>
            <a:r>
              <a:rPr sz="2500" spc="22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“No</a:t>
            </a:r>
            <a:r>
              <a:rPr sz="2500" spc="220" dirty="0">
                <a:latin typeface="Times New Roman"/>
                <a:cs typeface="Times New Roman"/>
              </a:rPr>
              <a:t>  </a:t>
            </a:r>
            <a:r>
              <a:rPr sz="2500" spc="-20" dirty="0">
                <a:latin typeface="Times New Roman"/>
                <a:cs typeface="Times New Roman"/>
              </a:rPr>
              <a:t>Such </a:t>
            </a:r>
            <a:r>
              <a:rPr sz="2500" dirty="0">
                <a:latin typeface="Times New Roman"/>
                <a:cs typeface="Times New Roman"/>
              </a:rPr>
              <a:t>Provision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in</a:t>
            </a:r>
            <a:r>
              <a:rPr sz="2500" spc="-5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Cr.PC”.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spc="-10" dirty="0"/>
              <a:t>Discharge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99" y="1579819"/>
            <a:ext cx="8073390" cy="385254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4965" marR="5080" indent="-342900" algn="just">
              <a:lnSpc>
                <a:spcPts val="2920"/>
              </a:lnSpc>
              <a:spcBef>
                <a:spcPts val="459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262 of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BNSS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(corresponding to Section </a:t>
            </a:r>
            <a:r>
              <a:rPr sz="2700" spc="-25" dirty="0">
                <a:latin typeface="Times New Roman"/>
                <a:cs typeface="Times New Roman"/>
              </a:rPr>
              <a:t>239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3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3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Cr.PC)</a:t>
            </a:r>
            <a:r>
              <a:rPr sz="2700" spc="4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provides</a:t>
            </a:r>
            <a:r>
              <a:rPr sz="2700" spc="43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3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time</a:t>
            </a:r>
            <a:r>
              <a:rPr sz="2700" spc="3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limit</a:t>
            </a:r>
            <a:r>
              <a:rPr sz="2700" spc="409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4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4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accused</a:t>
            </a:r>
            <a:r>
              <a:rPr sz="2700" spc="405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to </a:t>
            </a:r>
            <a:r>
              <a:rPr sz="2700" dirty="0">
                <a:latin typeface="Times New Roman"/>
                <a:cs typeface="Times New Roman"/>
              </a:rPr>
              <a:t>prefer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application</a:t>
            </a:r>
            <a:r>
              <a:rPr sz="2700" spc="-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for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discharge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within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period</a:t>
            </a:r>
            <a:r>
              <a:rPr sz="2700" spc="-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60 </a:t>
            </a:r>
            <a:r>
              <a:rPr sz="2700" dirty="0">
                <a:latin typeface="Times New Roman"/>
                <a:cs typeface="Times New Roman"/>
              </a:rPr>
              <a:t>days</a:t>
            </a:r>
            <a:r>
              <a:rPr sz="2700" spc="4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from</a:t>
            </a:r>
            <a:r>
              <a:rPr sz="2700" spc="4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4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date</a:t>
            </a:r>
            <a:r>
              <a:rPr sz="2700" spc="4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4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supply</a:t>
            </a:r>
            <a:r>
              <a:rPr sz="2700" spc="4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4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copies</a:t>
            </a:r>
            <a:r>
              <a:rPr sz="2700" spc="4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41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documents </a:t>
            </a:r>
            <a:r>
              <a:rPr sz="2700" dirty="0">
                <a:latin typeface="Times New Roman"/>
                <a:cs typeface="Times New Roman"/>
              </a:rPr>
              <a:t>under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-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230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CrPC.</a:t>
            </a:r>
            <a:endParaRPr sz="2700">
              <a:latin typeface="Times New Roman"/>
              <a:cs typeface="Times New Roman"/>
            </a:endParaRPr>
          </a:p>
          <a:p>
            <a:pPr marL="354965" marR="6350" indent="-342900" algn="just">
              <a:lnSpc>
                <a:spcPts val="2920"/>
              </a:lnSpc>
              <a:spcBef>
                <a:spcPts val="63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2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274</a:t>
            </a:r>
            <a:r>
              <a:rPr sz="2700" spc="2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1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BNSS</a:t>
            </a:r>
            <a:r>
              <a:rPr sz="2700" spc="1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has</a:t>
            </a:r>
            <a:r>
              <a:rPr sz="2700" spc="2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1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newly</a:t>
            </a:r>
            <a:r>
              <a:rPr sz="2700" spc="2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inserted</a:t>
            </a:r>
            <a:r>
              <a:rPr sz="2700" spc="2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proviso </a:t>
            </a:r>
            <a:r>
              <a:rPr sz="2700" dirty="0">
                <a:latin typeface="Times New Roman"/>
                <a:cs typeface="Times New Roman"/>
              </a:rPr>
              <a:t>providing</a:t>
            </a:r>
            <a:r>
              <a:rPr sz="2700" spc="64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6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if</a:t>
            </a:r>
            <a:r>
              <a:rPr sz="2700" spc="64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6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Magistrate</a:t>
            </a:r>
            <a:r>
              <a:rPr sz="2700" spc="6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considers</a:t>
            </a:r>
            <a:r>
              <a:rPr sz="2700" spc="655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the </a:t>
            </a:r>
            <a:r>
              <a:rPr sz="2700" dirty="0">
                <a:latin typeface="Times New Roman"/>
                <a:cs typeface="Times New Roman"/>
              </a:rPr>
              <a:t>accusation</a:t>
            </a:r>
            <a:r>
              <a:rPr sz="2700" spc="22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as</a:t>
            </a:r>
            <a:r>
              <a:rPr sz="2700" spc="229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groundless,</a:t>
            </a:r>
            <a:r>
              <a:rPr sz="2700" spc="229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he</a:t>
            </a:r>
            <a:r>
              <a:rPr sz="2700" spc="22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shall,</a:t>
            </a:r>
            <a:r>
              <a:rPr sz="2700" spc="21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after</a:t>
            </a:r>
            <a:r>
              <a:rPr sz="2700" spc="225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recording </a:t>
            </a:r>
            <a:r>
              <a:rPr sz="2700" dirty="0">
                <a:latin typeface="Times New Roman"/>
                <a:cs typeface="Times New Roman"/>
              </a:rPr>
              <a:t>reasons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writing,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release</a:t>
            </a:r>
            <a:r>
              <a:rPr sz="2700" spc="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accused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such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release </a:t>
            </a:r>
            <a:r>
              <a:rPr sz="2700" dirty="0">
                <a:latin typeface="Times New Roman"/>
                <a:cs typeface="Times New Roman"/>
              </a:rPr>
              <a:t>shall</a:t>
            </a:r>
            <a:r>
              <a:rPr sz="2700" spc="-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have</a:t>
            </a:r>
            <a:r>
              <a:rPr sz="2700" spc="-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effect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discharge.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Summary</a:t>
            </a:r>
            <a:r>
              <a:rPr sz="4400" spc="-70" dirty="0"/>
              <a:t> </a:t>
            </a:r>
            <a:r>
              <a:rPr sz="4400" spc="-10" dirty="0"/>
              <a:t>trial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89" y="1619462"/>
            <a:ext cx="8074659" cy="441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6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BNSS</a:t>
            </a:r>
            <a:r>
              <a:rPr sz="3200" spc="6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now</a:t>
            </a:r>
            <a:r>
              <a:rPr sz="3200" spc="6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provides</a:t>
            </a:r>
            <a:r>
              <a:rPr sz="3200" spc="6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6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6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Magistrate 	</a:t>
            </a:r>
            <a:r>
              <a:rPr sz="3200" dirty="0">
                <a:latin typeface="Times New Roman"/>
                <a:cs typeface="Times New Roman"/>
              </a:rPr>
              <a:t>may,</a:t>
            </a:r>
            <a:r>
              <a:rPr sz="3200" spc="10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after</a:t>
            </a:r>
            <a:r>
              <a:rPr sz="3200" spc="10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giving</a:t>
            </a:r>
            <a:r>
              <a:rPr sz="3200" spc="1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14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accused</a:t>
            </a:r>
            <a:r>
              <a:rPr sz="3200" spc="10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100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reasonable 	</a:t>
            </a:r>
            <a:r>
              <a:rPr sz="3200" dirty="0">
                <a:latin typeface="Times New Roman"/>
                <a:cs typeface="Times New Roman"/>
              </a:rPr>
              <a:t>opportunity</a:t>
            </a:r>
            <a:r>
              <a:rPr sz="3200" spc="4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4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being</a:t>
            </a:r>
            <a:r>
              <a:rPr sz="3200" spc="48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heard,</a:t>
            </a:r>
            <a:r>
              <a:rPr sz="3200" spc="4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4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reasons</a:t>
            </a:r>
            <a:r>
              <a:rPr sz="3200" spc="48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48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be 	</a:t>
            </a:r>
            <a:r>
              <a:rPr sz="3200" dirty="0">
                <a:latin typeface="Times New Roman"/>
                <a:cs typeface="Times New Roman"/>
              </a:rPr>
              <a:t>recorded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2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writing,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try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1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summary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way,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all 	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any</a:t>
            </a:r>
            <a:r>
              <a:rPr sz="3200" spc="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offences</a:t>
            </a:r>
            <a:r>
              <a:rPr sz="3200" spc="6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punishable</a:t>
            </a:r>
            <a:r>
              <a:rPr sz="3200" spc="75" dirty="0">
                <a:latin typeface="Times New Roman"/>
                <a:cs typeface="Times New Roman"/>
              </a:rPr>
              <a:t>  </a:t>
            </a:r>
            <a:r>
              <a:rPr sz="3200" spc="-20" dirty="0">
                <a:latin typeface="Times New Roman"/>
                <a:cs typeface="Times New Roman"/>
              </a:rPr>
              <a:t>with 	</a:t>
            </a:r>
            <a:r>
              <a:rPr sz="3200" dirty="0">
                <a:latin typeface="Times New Roman"/>
                <a:cs typeface="Times New Roman"/>
              </a:rPr>
              <a:t>death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imprisonment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life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imprisonment 	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1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term</a:t>
            </a:r>
            <a:r>
              <a:rPr sz="3200" spc="2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exceeding</a:t>
            </a:r>
            <a:r>
              <a:rPr sz="3200" spc="1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</a:t>
            </a:r>
            <a:r>
              <a:rPr sz="3200" spc="1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years,</a:t>
            </a:r>
            <a:r>
              <a:rPr sz="3200" spc="1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provided</a:t>
            </a:r>
            <a:r>
              <a:rPr sz="3200" spc="1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no 	</a:t>
            </a:r>
            <a:r>
              <a:rPr sz="3200" dirty="0">
                <a:latin typeface="Times New Roman"/>
                <a:cs typeface="Times New Roman"/>
              </a:rPr>
              <a:t>appeal</a:t>
            </a:r>
            <a:r>
              <a:rPr sz="3200" spc="2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shall</a:t>
            </a:r>
            <a:r>
              <a:rPr sz="3200" spc="22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lie</a:t>
            </a:r>
            <a:r>
              <a:rPr sz="3200" spc="2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against</a:t>
            </a:r>
            <a:r>
              <a:rPr sz="3200" spc="2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any</a:t>
            </a:r>
            <a:r>
              <a:rPr sz="3200" spc="2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such</a:t>
            </a:r>
            <a:r>
              <a:rPr sz="3200" spc="2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decision</a:t>
            </a:r>
            <a:r>
              <a:rPr sz="3200" spc="2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275" dirty="0">
                <a:latin typeface="Times New Roman"/>
                <a:cs typeface="Times New Roman"/>
              </a:rPr>
              <a:t> </a:t>
            </a:r>
            <a:r>
              <a:rPr sz="3200" spc="-50" dirty="0">
                <a:latin typeface="Times New Roman"/>
                <a:cs typeface="Times New Roman"/>
              </a:rPr>
              <a:t>a 	</a:t>
            </a:r>
            <a:r>
              <a:rPr sz="3200" dirty="0">
                <a:latin typeface="Times New Roman"/>
                <a:cs typeface="Times New Roman"/>
              </a:rPr>
              <a:t>Magistrate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(Section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283).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marL="284480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Signature</a:t>
            </a:r>
            <a:r>
              <a:rPr sz="4400" spc="-120" dirty="0"/>
              <a:t> </a:t>
            </a:r>
            <a:r>
              <a:rPr sz="4400" dirty="0"/>
              <a:t>and</a:t>
            </a:r>
            <a:r>
              <a:rPr sz="4400" spc="-90" dirty="0"/>
              <a:t> </a:t>
            </a:r>
            <a:r>
              <a:rPr sz="4400" dirty="0"/>
              <a:t>finger</a:t>
            </a:r>
            <a:r>
              <a:rPr sz="4400" spc="-195" dirty="0"/>
              <a:t> </a:t>
            </a:r>
            <a:r>
              <a:rPr sz="4400" spc="-10" dirty="0"/>
              <a:t>impression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89" y="1570783"/>
            <a:ext cx="8071484" cy="422021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4330" marR="5080" indent="-342265" algn="just">
              <a:lnSpc>
                <a:spcPts val="3460"/>
              </a:lnSpc>
              <a:spcBef>
                <a:spcPts val="53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Cr.P.C.</a:t>
            </a:r>
            <a:r>
              <a:rPr sz="3200" spc="4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authorizes</a:t>
            </a:r>
            <a:r>
              <a:rPr sz="3200" spc="4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Magistrate</a:t>
            </a:r>
            <a:r>
              <a:rPr sz="3200" spc="4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47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demand 	</a:t>
            </a:r>
            <a:r>
              <a:rPr sz="3200" dirty="0">
                <a:latin typeface="Times New Roman"/>
                <a:cs typeface="Times New Roman"/>
              </a:rPr>
              <a:t>specimen</a:t>
            </a:r>
            <a:r>
              <a:rPr sz="3200" spc="7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signature</a:t>
            </a:r>
            <a:r>
              <a:rPr sz="3200" spc="73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7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handwriting</a:t>
            </a:r>
            <a:r>
              <a:rPr sz="3200" spc="720" dirty="0">
                <a:latin typeface="Times New Roman"/>
                <a:cs typeface="Times New Roman"/>
              </a:rPr>
              <a:t>  </a:t>
            </a:r>
            <a:r>
              <a:rPr sz="3200" spc="-20" dirty="0">
                <a:latin typeface="Times New Roman"/>
                <a:cs typeface="Times New Roman"/>
              </a:rPr>
              <a:t>from 	</a:t>
            </a:r>
            <a:r>
              <a:rPr sz="3200" spc="-10" dirty="0">
                <a:latin typeface="Times New Roman"/>
                <a:cs typeface="Times New Roman"/>
              </a:rPr>
              <a:t>individuals.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2265" algn="just">
              <a:lnSpc>
                <a:spcPts val="3460"/>
              </a:lnSpc>
              <a:spcBef>
                <a:spcPts val="75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3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349</a:t>
            </a:r>
            <a:r>
              <a:rPr sz="3200" spc="3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3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BNSS</a:t>
            </a:r>
            <a:r>
              <a:rPr sz="3200" spc="3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broadens</a:t>
            </a:r>
            <a:r>
              <a:rPr sz="3200" spc="3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this</a:t>
            </a:r>
            <a:r>
              <a:rPr sz="3200" spc="3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scope 	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6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further</a:t>
            </a:r>
            <a:r>
              <a:rPr sz="3200" spc="6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embowers</a:t>
            </a:r>
            <a:r>
              <a:rPr sz="3200" spc="6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6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magistrate</a:t>
            </a:r>
            <a:r>
              <a:rPr sz="3200" spc="615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to 	</a:t>
            </a:r>
            <a:r>
              <a:rPr sz="3200" dirty="0">
                <a:latin typeface="Times New Roman"/>
                <a:cs typeface="Times New Roman"/>
              </a:rPr>
              <a:t>demand</a:t>
            </a:r>
            <a:r>
              <a:rPr sz="3200" spc="6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collection</a:t>
            </a:r>
            <a:r>
              <a:rPr sz="3200" spc="6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6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finger</a:t>
            </a:r>
            <a:r>
              <a:rPr sz="3200" spc="6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impressions</a:t>
            </a:r>
            <a:r>
              <a:rPr sz="3200" spc="66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and 	</a:t>
            </a:r>
            <a:r>
              <a:rPr sz="3200" dirty="0">
                <a:latin typeface="Times New Roman"/>
                <a:cs typeface="Times New Roman"/>
              </a:rPr>
              <a:t>voice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samples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too.</a:t>
            </a:r>
            <a:endParaRPr sz="3200">
              <a:latin typeface="Times New Roman"/>
              <a:cs typeface="Times New Roman"/>
            </a:endParaRPr>
          </a:p>
          <a:p>
            <a:pPr marL="354330" marR="6985" indent="-342265" algn="just">
              <a:lnSpc>
                <a:spcPts val="3460"/>
              </a:lnSpc>
              <a:spcBef>
                <a:spcPts val="75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This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provision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extends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individuals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who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have 	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been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arrested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under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any</a:t>
            </a:r>
            <a:r>
              <a:rPr sz="3200" spc="-10" dirty="0">
                <a:latin typeface="Times New Roman"/>
                <a:cs typeface="Times New Roman"/>
              </a:rPr>
              <a:t> investigation.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69215" rIns="0" bIns="0" rtlCol="0">
            <a:spAutoFit/>
          </a:bodyPr>
          <a:lstStyle/>
          <a:p>
            <a:pPr marL="578485" marR="573405" indent="283210">
              <a:lnSpc>
                <a:spcPct val="100000"/>
              </a:lnSpc>
              <a:spcBef>
                <a:spcPts val="545"/>
              </a:spcBef>
            </a:pPr>
            <a:r>
              <a:rPr sz="2800" dirty="0"/>
              <a:t>Use</a:t>
            </a:r>
            <a:r>
              <a:rPr sz="2800" spc="-55" dirty="0"/>
              <a:t> </a:t>
            </a:r>
            <a:r>
              <a:rPr sz="2800" dirty="0"/>
              <a:t>of</a:t>
            </a:r>
            <a:r>
              <a:rPr sz="2800" spc="-75" dirty="0"/>
              <a:t> </a:t>
            </a:r>
            <a:r>
              <a:rPr sz="2800" dirty="0"/>
              <a:t>electronic</a:t>
            </a:r>
            <a:r>
              <a:rPr sz="2800" spc="-80" dirty="0"/>
              <a:t> </a:t>
            </a:r>
            <a:r>
              <a:rPr sz="2800" dirty="0"/>
              <a:t>communication</a:t>
            </a:r>
            <a:r>
              <a:rPr sz="2800" spc="-65" dirty="0"/>
              <a:t> </a:t>
            </a:r>
            <a:r>
              <a:rPr sz="2800" dirty="0"/>
              <a:t>and</a:t>
            </a:r>
            <a:r>
              <a:rPr sz="2800" spc="-60" dirty="0"/>
              <a:t> </a:t>
            </a:r>
            <a:r>
              <a:rPr sz="2800" spc="-10" dirty="0"/>
              <a:t>video </a:t>
            </a:r>
            <a:r>
              <a:rPr sz="2800" dirty="0"/>
              <a:t>conferencing</a:t>
            </a:r>
            <a:r>
              <a:rPr sz="2800" spc="-75" dirty="0"/>
              <a:t> </a:t>
            </a:r>
            <a:r>
              <a:rPr sz="2800" dirty="0"/>
              <a:t>in</a:t>
            </a:r>
            <a:r>
              <a:rPr sz="2800" spc="-60" dirty="0"/>
              <a:t> </a:t>
            </a:r>
            <a:r>
              <a:rPr sz="2800" dirty="0"/>
              <a:t>investigation,</a:t>
            </a:r>
            <a:r>
              <a:rPr sz="2800" spc="-95" dirty="0"/>
              <a:t> </a:t>
            </a:r>
            <a:r>
              <a:rPr sz="2800" dirty="0"/>
              <a:t>inquiry</a:t>
            </a:r>
            <a:r>
              <a:rPr sz="2800" spc="-75" dirty="0"/>
              <a:t> </a:t>
            </a:r>
            <a:r>
              <a:rPr sz="2800" dirty="0"/>
              <a:t>and</a:t>
            </a:r>
            <a:r>
              <a:rPr sz="2800" spc="-60" dirty="0"/>
              <a:t> </a:t>
            </a:r>
            <a:r>
              <a:rPr sz="2800" spc="-10" dirty="0"/>
              <a:t>trial</a:t>
            </a:r>
            <a:endParaRPr sz="28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5835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/>
              <a:t>The</a:t>
            </a:r>
            <a:r>
              <a:rPr sz="3200" spc="235" dirty="0"/>
              <a:t>  </a:t>
            </a:r>
            <a:r>
              <a:rPr sz="3200" dirty="0"/>
              <a:t>BNSS</a:t>
            </a:r>
            <a:r>
              <a:rPr sz="3200" spc="250" dirty="0"/>
              <a:t>  </a:t>
            </a:r>
            <a:r>
              <a:rPr sz="3200" dirty="0"/>
              <a:t>has</a:t>
            </a:r>
            <a:r>
              <a:rPr sz="3200" spc="245" dirty="0"/>
              <a:t>  </a:t>
            </a:r>
            <a:r>
              <a:rPr sz="3200" dirty="0"/>
              <a:t>sought</a:t>
            </a:r>
            <a:r>
              <a:rPr sz="3200" spc="229" dirty="0"/>
              <a:t>  </a:t>
            </a:r>
            <a:r>
              <a:rPr sz="3200" dirty="0"/>
              <a:t>to</a:t>
            </a:r>
            <a:r>
              <a:rPr sz="3200" spc="245" dirty="0"/>
              <a:t>  </a:t>
            </a:r>
            <a:r>
              <a:rPr sz="3200" dirty="0"/>
              <a:t>adopt</a:t>
            </a:r>
            <a:r>
              <a:rPr sz="3200" spc="229" dirty="0"/>
              <a:t>  </a:t>
            </a:r>
            <a:r>
              <a:rPr sz="3200" spc="-10" dirty="0"/>
              <a:t>electronic 	</a:t>
            </a:r>
            <a:r>
              <a:rPr sz="3200" dirty="0"/>
              <a:t>communication</a:t>
            </a:r>
            <a:r>
              <a:rPr sz="3200" spc="535" dirty="0"/>
              <a:t>   </a:t>
            </a:r>
            <a:r>
              <a:rPr sz="3200" dirty="0"/>
              <a:t>and</a:t>
            </a:r>
            <a:r>
              <a:rPr sz="3200" spc="555" dirty="0"/>
              <a:t>   </a:t>
            </a:r>
            <a:r>
              <a:rPr sz="3200" dirty="0"/>
              <a:t>video</a:t>
            </a:r>
            <a:r>
              <a:rPr sz="3200" spc="550" dirty="0"/>
              <a:t>   </a:t>
            </a:r>
            <a:r>
              <a:rPr sz="3200" spc="-10" dirty="0"/>
              <a:t>conferencing 	</a:t>
            </a:r>
            <a:r>
              <a:rPr sz="3200" dirty="0"/>
              <a:t>facilities at</a:t>
            </a:r>
            <a:r>
              <a:rPr sz="3200" spc="10" dirty="0"/>
              <a:t> </a:t>
            </a:r>
            <a:r>
              <a:rPr sz="3200" dirty="0"/>
              <a:t>various</a:t>
            </a:r>
            <a:r>
              <a:rPr sz="3200" spc="35" dirty="0"/>
              <a:t> </a:t>
            </a:r>
            <a:r>
              <a:rPr sz="3200" dirty="0"/>
              <a:t>stages</a:t>
            </a:r>
            <a:r>
              <a:rPr sz="3200" spc="35" dirty="0"/>
              <a:t> </a:t>
            </a:r>
            <a:r>
              <a:rPr sz="3200" dirty="0"/>
              <a:t>including</a:t>
            </a:r>
            <a:r>
              <a:rPr sz="3200" spc="35" dirty="0"/>
              <a:t> </a:t>
            </a:r>
            <a:r>
              <a:rPr sz="3200" dirty="0"/>
              <a:t>at</a:t>
            </a:r>
            <a:r>
              <a:rPr sz="3200" spc="5" dirty="0"/>
              <a:t> </a:t>
            </a:r>
            <a:r>
              <a:rPr sz="3200" dirty="0"/>
              <a:t>the</a:t>
            </a:r>
            <a:r>
              <a:rPr sz="3200" spc="50" dirty="0"/>
              <a:t> </a:t>
            </a:r>
            <a:r>
              <a:rPr sz="3200" spc="-20" dirty="0"/>
              <a:t>time 	</a:t>
            </a:r>
            <a:r>
              <a:rPr sz="3200" dirty="0"/>
              <a:t>of</a:t>
            </a:r>
            <a:r>
              <a:rPr sz="3200" spc="735" dirty="0"/>
              <a:t>  </a:t>
            </a:r>
            <a:r>
              <a:rPr sz="3200" dirty="0"/>
              <a:t>inquiry,</a:t>
            </a:r>
            <a:r>
              <a:rPr sz="3200" spc="745" dirty="0"/>
              <a:t>  </a:t>
            </a:r>
            <a:r>
              <a:rPr sz="3200" dirty="0"/>
              <a:t>investigation,</a:t>
            </a:r>
            <a:r>
              <a:rPr sz="3200" spc="745" dirty="0"/>
              <a:t>  </a:t>
            </a:r>
            <a:r>
              <a:rPr sz="3200" dirty="0"/>
              <a:t>and</a:t>
            </a:r>
            <a:r>
              <a:rPr sz="3200" spc="745" dirty="0"/>
              <a:t>  </a:t>
            </a:r>
            <a:r>
              <a:rPr sz="3200" dirty="0"/>
              <a:t>trial.</a:t>
            </a:r>
            <a:r>
              <a:rPr sz="3200" spc="730" dirty="0"/>
              <a:t>  </a:t>
            </a:r>
            <a:r>
              <a:rPr sz="3200" spc="-25" dirty="0"/>
              <a:t>For 	</a:t>
            </a:r>
            <a:r>
              <a:rPr sz="3200" dirty="0"/>
              <a:t>instance,</a:t>
            </a:r>
            <a:r>
              <a:rPr sz="3200" spc="55" dirty="0"/>
              <a:t> </a:t>
            </a:r>
            <a:r>
              <a:rPr sz="3200" dirty="0"/>
              <a:t>the</a:t>
            </a:r>
            <a:r>
              <a:rPr sz="3200" spc="80" dirty="0"/>
              <a:t> </a:t>
            </a:r>
            <a:r>
              <a:rPr sz="3200" dirty="0"/>
              <a:t>BNSS</a:t>
            </a:r>
            <a:r>
              <a:rPr sz="3200" spc="70" dirty="0"/>
              <a:t> </a:t>
            </a:r>
            <a:r>
              <a:rPr sz="3200" dirty="0"/>
              <a:t>permits</a:t>
            </a:r>
            <a:r>
              <a:rPr sz="3200" spc="55" dirty="0"/>
              <a:t> </a:t>
            </a:r>
            <a:r>
              <a:rPr sz="3200" dirty="0"/>
              <a:t>giving</a:t>
            </a:r>
            <a:r>
              <a:rPr sz="3200" spc="90" dirty="0"/>
              <a:t> </a:t>
            </a:r>
            <a:r>
              <a:rPr sz="3200" spc="-10" dirty="0"/>
              <a:t>information 	</a:t>
            </a:r>
            <a:r>
              <a:rPr sz="3200" dirty="0"/>
              <a:t>as</a:t>
            </a:r>
            <a:r>
              <a:rPr sz="3200" spc="220" dirty="0"/>
              <a:t>  </a:t>
            </a:r>
            <a:r>
              <a:rPr sz="3200" dirty="0"/>
              <a:t>regards</a:t>
            </a:r>
            <a:r>
              <a:rPr sz="3200" spc="235" dirty="0"/>
              <a:t>  </a:t>
            </a:r>
            <a:r>
              <a:rPr sz="3200" dirty="0"/>
              <a:t>commission</a:t>
            </a:r>
            <a:r>
              <a:rPr sz="3200" spc="235" dirty="0"/>
              <a:t>  </a:t>
            </a:r>
            <a:r>
              <a:rPr sz="3200" dirty="0"/>
              <a:t>of</a:t>
            </a:r>
            <a:r>
              <a:rPr sz="3200" spc="229" dirty="0"/>
              <a:t>  </a:t>
            </a:r>
            <a:r>
              <a:rPr sz="3200" dirty="0"/>
              <a:t>a</a:t>
            </a:r>
            <a:r>
              <a:rPr sz="3200" spc="229" dirty="0"/>
              <a:t>  </a:t>
            </a:r>
            <a:r>
              <a:rPr sz="3200" dirty="0"/>
              <a:t>cognizable</a:t>
            </a:r>
            <a:r>
              <a:rPr sz="3200" spc="229" dirty="0"/>
              <a:t>  </a:t>
            </a:r>
            <a:r>
              <a:rPr sz="3200" spc="-25" dirty="0"/>
              <a:t>in 	</a:t>
            </a:r>
            <a:r>
              <a:rPr sz="3200" dirty="0"/>
              <a:t>electronic</a:t>
            </a:r>
            <a:r>
              <a:rPr sz="3200" spc="-90" dirty="0"/>
              <a:t> </a:t>
            </a:r>
            <a:r>
              <a:rPr sz="3200" spc="-20" dirty="0"/>
              <a:t>form.</a:t>
            </a:r>
            <a:endParaRPr sz="32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0650" algn="ctr">
              <a:lnSpc>
                <a:spcPts val="4350"/>
              </a:lnSpc>
            </a:pPr>
            <a:r>
              <a:rPr dirty="0"/>
              <a:t>Issuance</a:t>
            </a:r>
            <a:r>
              <a:rPr spc="-70" dirty="0"/>
              <a:t> </a:t>
            </a:r>
            <a:r>
              <a:rPr dirty="0"/>
              <a:t>of</a:t>
            </a:r>
            <a:r>
              <a:rPr spc="-100" dirty="0"/>
              <a:t> </a:t>
            </a:r>
            <a:r>
              <a:rPr spc="-10" dirty="0"/>
              <a:t>process</a:t>
            </a: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4965" marR="5715" indent="-342900" algn="just">
              <a:lnSpc>
                <a:spcPts val="24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dirty="0"/>
              <a:t>	A</a:t>
            </a:r>
            <a:r>
              <a:rPr spc="415" dirty="0"/>
              <a:t>  </a:t>
            </a:r>
            <a:r>
              <a:rPr dirty="0"/>
              <a:t>summons</a:t>
            </a:r>
            <a:r>
              <a:rPr spc="480" dirty="0"/>
              <a:t>  </a:t>
            </a:r>
            <a:r>
              <a:rPr dirty="0"/>
              <a:t>issued</a:t>
            </a:r>
            <a:r>
              <a:rPr spc="495" dirty="0"/>
              <a:t>  </a:t>
            </a:r>
            <a:r>
              <a:rPr dirty="0"/>
              <a:t>by</a:t>
            </a:r>
            <a:r>
              <a:rPr spc="490" dirty="0"/>
              <a:t>  </a:t>
            </a:r>
            <a:r>
              <a:rPr dirty="0"/>
              <a:t>a</a:t>
            </a:r>
            <a:r>
              <a:rPr spc="490" dirty="0"/>
              <a:t>  </a:t>
            </a:r>
            <a:r>
              <a:rPr dirty="0"/>
              <a:t>Court</a:t>
            </a:r>
            <a:r>
              <a:rPr spc="495" dirty="0"/>
              <a:t>  </a:t>
            </a:r>
            <a:r>
              <a:rPr dirty="0"/>
              <a:t>under</a:t>
            </a:r>
            <a:r>
              <a:rPr spc="490" dirty="0"/>
              <a:t>  </a:t>
            </a:r>
            <a:r>
              <a:rPr dirty="0"/>
              <a:t>Section</a:t>
            </a:r>
            <a:r>
              <a:rPr spc="490" dirty="0"/>
              <a:t>  </a:t>
            </a:r>
            <a:r>
              <a:rPr spc="-25" dirty="0"/>
              <a:t>63 </a:t>
            </a:r>
            <a:r>
              <a:rPr dirty="0"/>
              <a:t>(corresponding</a:t>
            </a:r>
            <a:r>
              <a:rPr spc="540" dirty="0"/>
              <a:t> </a:t>
            </a:r>
            <a:r>
              <a:rPr dirty="0"/>
              <a:t>to</a:t>
            </a:r>
            <a:r>
              <a:rPr spc="515" dirty="0"/>
              <a:t> </a:t>
            </a:r>
            <a:r>
              <a:rPr dirty="0"/>
              <a:t>Section</a:t>
            </a:r>
            <a:r>
              <a:rPr spc="515" dirty="0"/>
              <a:t> </a:t>
            </a:r>
            <a:r>
              <a:rPr dirty="0"/>
              <a:t>61</a:t>
            </a:r>
            <a:r>
              <a:rPr spc="520" dirty="0"/>
              <a:t> </a:t>
            </a:r>
            <a:r>
              <a:rPr dirty="0"/>
              <a:t>of</a:t>
            </a:r>
            <a:r>
              <a:rPr spc="535" dirty="0"/>
              <a:t> </a:t>
            </a:r>
            <a:r>
              <a:rPr dirty="0"/>
              <a:t>the</a:t>
            </a:r>
            <a:r>
              <a:rPr spc="505" dirty="0"/>
              <a:t> </a:t>
            </a:r>
            <a:r>
              <a:rPr dirty="0"/>
              <a:t>CrPC),</a:t>
            </a:r>
            <a:r>
              <a:rPr spc="540" dirty="0"/>
              <a:t> </a:t>
            </a:r>
            <a:r>
              <a:rPr dirty="0"/>
              <a:t>or</a:t>
            </a:r>
            <a:r>
              <a:rPr spc="535" dirty="0"/>
              <a:t> </a:t>
            </a:r>
            <a:r>
              <a:rPr dirty="0"/>
              <a:t>a</a:t>
            </a:r>
            <a:r>
              <a:rPr spc="509" dirty="0"/>
              <a:t> </a:t>
            </a:r>
            <a:r>
              <a:rPr spc="-10" dirty="0"/>
              <a:t>witness </a:t>
            </a:r>
            <a:r>
              <a:rPr dirty="0"/>
              <a:t>under</a:t>
            </a:r>
            <a:r>
              <a:rPr spc="229" dirty="0"/>
              <a:t> </a:t>
            </a:r>
            <a:r>
              <a:rPr dirty="0"/>
              <a:t>Section</a:t>
            </a:r>
            <a:r>
              <a:rPr spc="240" dirty="0"/>
              <a:t> </a:t>
            </a:r>
            <a:r>
              <a:rPr dirty="0"/>
              <a:t>71,</a:t>
            </a:r>
            <a:r>
              <a:rPr spc="240" dirty="0"/>
              <a:t> </a:t>
            </a:r>
            <a:r>
              <a:rPr dirty="0"/>
              <a:t>or</a:t>
            </a:r>
            <a:r>
              <a:rPr spc="254" dirty="0"/>
              <a:t> </a:t>
            </a:r>
            <a:r>
              <a:rPr dirty="0"/>
              <a:t>a</a:t>
            </a:r>
            <a:r>
              <a:rPr spc="254" dirty="0"/>
              <a:t> </a:t>
            </a:r>
            <a:r>
              <a:rPr dirty="0"/>
              <a:t>warrant</a:t>
            </a:r>
            <a:r>
              <a:rPr spc="265" dirty="0"/>
              <a:t> </a:t>
            </a:r>
            <a:r>
              <a:rPr dirty="0"/>
              <a:t>may</a:t>
            </a:r>
            <a:r>
              <a:rPr spc="240" dirty="0"/>
              <a:t> </a:t>
            </a:r>
            <a:r>
              <a:rPr dirty="0"/>
              <a:t>also</a:t>
            </a:r>
            <a:r>
              <a:rPr spc="240" dirty="0"/>
              <a:t> </a:t>
            </a:r>
            <a:r>
              <a:rPr dirty="0"/>
              <a:t>be</a:t>
            </a:r>
            <a:r>
              <a:rPr spc="225" dirty="0"/>
              <a:t> </a:t>
            </a:r>
            <a:r>
              <a:rPr dirty="0"/>
              <a:t>in</a:t>
            </a:r>
            <a:r>
              <a:rPr spc="240" dirty="0"/>
              <a:t> </a:t>
            </a:r>
            <a:r>
              <a:rPr dirty="0"/>
              <a:t>the</a:t>
            </a:r>
            <a:r>
              <a:rPr spc="254" dirty="0"/>
              <a:t> </a:t>
            </a:r>
            <a:r>
              <a:rPr dirty="0"/>
              <a:t>form</a:t>
            </a:r>
            <a:r>
              <a:rPr spc="240" dirty="0"/>
              <a:t> </a:t>
            </a:r>
            <a:r>
              <a:rPr spc="-25" dirty="0"/>
              <a:t>of </a:t>
            </a:r>
            <a:r>
              <a:rPr dirty="0"/>
              <a:t>electronic</a:t>
            </a:r>
            <a:r>
              <a:rPr spc="-65" dirty="0"/>
              <a:t> </a:t>
            </a:r>
            <a:r>
              <a:rPr spc="-10" dirty="0"/>
              <a:t>communication.</a:t>
            </a:r>
          </a:p>
          <a:p>
            <a:pPr marL="354965" marR="7620" indent="-342900" algn="just">
              <a:lnSpc>
                <a:spcPts val="24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dirty="0"/>
              <a:t>	Section</a:t>
            </a:r>
            <a:r>
              <a:rPr spc="35" dirty="0"/>
              <a:t> </a:t>
            </a:r>
            <a:r>
              <a:rPr dirty="0"/>
              <a:t>94</a:t>
            </a:r>
            <a:r>
              <a:rPr spc="65" dirty="0"/>
              <a:t> </a:t>
            </a:r>
            <a:r>
              <a:rPr dirty="0"/>
              <a:t>of</a:t>
            </a:r>
            <a:r>
              <a:rPr spc="35" dirty="0"/>
              <a:t> </a:t>
            </a:r>
            <a:r>
              <a:rPr dirty="0"/>
              <a:t>the</a:t>
            </a:r>
            <a:r>
              <a:rPr spc="30" dirty="0"/>
              <a:t> </a:t>
            </a:r>
            <a:r>
              <a:rPr dirty="0"/>
              <a:t>BNSS</a:t>
            </a:r>
            <a:r>
              <a:rPr spc="45" dirty="0"/>
              <a:t> </a:t>
            </a:r>
            <a:r>
              <a:rPr dirty="0"/>
              <a:t>(corresponding</a:t>
            </a:r>
            <a:r>
              <a:rPr spc="40" dirty="0"/>
              <a:t> </a:t>
            </a:r>
            <a:r>
              <a:rPr dirty="0"/>
              <a:t>to</a:t>
            </a:r>
            <a:r>
              <a:rPr spc="15" dirty="0"/>
              <a:t> </a:t>
            </a:r>
            <a:r>
              <a:rPr dirty="0"/>
              <a:t>Section</a:t>
            </a:r>
            <a:r>
              <a:rPr spc="40" dirty="0"/>
              <a:t> </a:t>
            </a:r>
            <a:r>
              <a:rPr dirty="0"/>
              <a:t>91</a:t>
            </a:r>
            <a:r>
              <a:rPr spc="35" dirty="0"/>
              <a:t> </a:t>
            </a:r>
            <a:r>
              <a:rPr dirty="0"/>
              <a:t>of</a:t>
            </a:r>
            <a:r>
              <a:rPr spc="35" dirty="0"/>
              <a:t> </a:t>
            </a:r>
            <a:r>
              <a:rPr spc="-25" dirty="0"/>
              <a:t>the </a:t>
            </a:r>
            <a:r>
              <a:rPr dirty="0"/>
              <a:t>CrPC)</a:t>
            </a:r>
            <a:r>
              <a:rPr spc="475" dirty="0"/>
              <a:t> </a:t>
            </a:r>
            <a:r>
              <a:rPr dirty="0"/>
              <a:t>now</a:t>
            </a:r>
            <a:r>
              <a:rPr spc="505" dirty="0"/>
              <a:t> </a:t>
            </a:r>
            <a:r>
              <a:rPr dirty="0"/>
              <a:t>permits</a:t>
            </a:r>
            <a:r>
              <a:rPr spc="509" dirty="0"/>
              <a:t> </a:t>
            </a:r>
            <a:r>
              <a:rPr dirty="0"/>
              <a:t>a</a:t>
            </a:r>
            <a:r>
              <a:rPr spc="500" dirty="0"/>
              <a:t> </a:t>
            </a:r>
            <a:r>
              <a:rPr dirty="0"/>
              <a:t>Court</a:t>
            </a:r>
            <a:r>
              <a:rPr spc="509" dirty="0"/>
              <a:t> </a:t>
            </a:r>
            <a:r>
              <a:rPr dirty="0"/>
              <a:t>or</a:t>
            </a:r>
            <a:r>
              <a:rPr spc="505" dirty="0"/>
              <a:t> </a:t>
            </a:r>
            <a:r>
              <a:rPr dirty="0"/>
              <a:t>an</a:t>
            </a:r>
            <a:r>
              <a:rPr spc="480" dirty="0"/>
              <a:t> </a:t>
            </a:r>
            <a:r>
              <a:rPr dirty="0"/>
              <a:t>officer</a:t>
            </a:r>
            <a:r>
              <a:rPr spc="505" dirty="0"/>
              <a:t> </a:t>
            </a:r>
            <a:r>
              <a:rPr dirty="0"/>
              <a:t>in</a:t>
            </a:r>
            <a:r>
              <a:rPr spc="505" dirty="0"/>
              <a:t> </a:t>
            </a:r>
            <a:r>
              <a:rPr dirty="0"/>
              <a:t>charge</a:t>
            </a:r>
            <a:r>
              <a:rPr spc="500" dirty="0"/>
              <a:t> </a:t>
            </a:r>
            <a:r>
              <a:rPr dirty="0"/>
              <a:t>of</a:t>
            </a:r>
            <a:r>
              <a:rPr spc="500" dirty="0"/>
              <a:t> </a:t>
            </a:r>
            <a:r>
              <a:rPr spc="-50" dirty="0"/>
              <a:t>a </a:t>
            </a:r>
            <a:r>
              <a:rPr dirty="0"/>
              <a:t>police</a:t>
            </a:r>
            <a:r>
              <a:rPr spc="270" dirty="0"/>
              <a:t> </a:t>
            </a:r>
            <a:r>
              <a:rPr dirty="0"/>
              <a:t>station</a:t>
            </a:r>
            <a:r>
              <a:rPr spc="260" dirty="0"/>
              <a:t> </a:t>
            </a:r>
            <a:r>
              <a:rPr dirty="0"/>
              <a:t>to</a:t>
            </a:r>
            <a:r>
              <a:rPr spc="254" dirty="0"/>
              <a:t> </a:t>
            </a:r>
            <a:r>
              <a:rPr dirty="0"/>
              <a:t>summon</a:t>
            </a:r>
            <a:r>
              <a:rPr spc="260" dirty="0"/>
              <a:t> </a:t>
            </a:r>
            <a:r>
              <a:rPr dirty="0"/>
              <a:t>electronic</a:t>
            </a:r>
            <a:r>
              <a:rPr spc="270" dirty="0"/>
              <a:t> </a:t>
            </a:r>
            <a:r>
              <a:rPr dirty="0"/>
              <a:t>communication</a:t>
            </a:r>
            <a:r>
              <a:rPr spc="260" dirty="0"/>
              <a:t> </a:t>
            </a:r>
            <a:r>
              <a:rPr spc="-10" dirty="0"/>
              <a:t>which </a:t>
            </a:r>
            <a:r>
              <a:rPr dirty="0"/>
              <a:t>is</a:t>
            </a:r>
            <a:r>
              <a:rPr spc="-45" dirty="0"/>
              <a:t> </a:t>
            </a:r>
            <a:r>
              <a:rPr dirty="0"/>
              <a:t>likely</a:t>
            </a:r>
            <a:r>
              <a:rPr spc="-25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dirty="0"/>
              <a:t>contain digital</a:t>
            </a:r>
            <a:r>
              <a:rPr spc="-20" dirty="0"/>
              <a:t> </a:t>
            </a:r>
            <a:r>
              <a:rPr spc="-10" dirty="0"/>
              <a:t>evidence.</a:t>
            </a:r>
          </a:p>
          <a:p>
            <a:pPr marL="354965" marR="5080" indent="-342900" algn="just">
              <a:lnSpc>
                <a:spcPct val="80000"/>
              </a:lnSpc>
              <a:spcBef>
                <a:spcPts val="620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dirty="0"/>
              <a:t>	Section</a:t>
            </a:r>
            <a:r>
              <a:rPr spc="180" dirty="0"/>
              <a:t> </a:t>
            </a:r>
            <a:r>
              <a:rPr dirty="0"/>
              <a:t>231</a:t>
            </a:r>
            <a:r>
              <a:rPr spc="180" dirty="0"/>
              <a:t> </a:t>
            </a:r>
            <a:r>
              <a:rPr dirty="0"/>
              <a:t>of</a:t>
            </a:r>
            <a:r>
              <a:rPr spc="180" dirty="0"/>
              <a:t> </a:t>
            </a:r>
            <a:r>
              <a:rPr dirty="0"/>
              <a:t>the</a:t>
            </a:r>
            <a:r>
              <a:rPr spc="170" dirty="0"/>
              <a:t> </a:t>
            </a:r>
            <a:r>
              <a:rPr dirty="0"/>
              <a:t>BNSS</a:t>
            </a:r>
            <a:r>
              <a:rPr spc="170" dirty="0"/>
              <a:t> </a:t>
            </a:r>
            <a:r>
              <a:rPr dirty="0"/>
              <a:t>provides</a:t>
            </a:r>
            <a:r>
              <a:rPr spc="185" dirty="0"/>
              <a:t> </a:t>
            </a:r>
            <a:r>
              <a:rPr dirty="0"/>
              <a:t>that</a:t>
            </a:r>
            <a:r>
              <a:rPr spc="185" dirty="0"/>
              <a:t> </a:t>
            </a:r>
            <a:r>
              <a:rPr dirty="0"/>
              <a:t>supply</a:t>
            </a:r>
            <a:r>
              <a:rPr spc="180" dirty="0"/>
              <a:t> </a:t>
            </a:r>
            <a:r>
              <a:rPr dirty="0"/>
              <a:t>of</a:t>
            </a:r>
            <a:r>
              <a:rPr spc="180" dirty="0"/>
              <a:t> </a:t>
            </a:r>
            <a:r>
              <a:rPr dirty="0"/>
              <a:t>copies</a:t>
            </a:r>
            <a:r>
              <a:rPr spc="160" dirty="0"/>
              <a:t> </a:t>
            </a:r>
            <a:r>
              <a:rPr spc="-25" dirty="0"/>
              <a:t>of </a:t>
            </a:r>
            <a:r>
              <a:rPr dirty="0"/>
              <a:t>statements</a:t>
            </a:r>
            <a:r>
              <a:rPr spc="200" dirty="0"/>
              <a:t> </a:t>
            </a:r>
            <a:r>
              <a:rPr dirty="0"/>
              <a:t>and</a:t>
            </a:r>
            <a:r>
              <a:rPr spc="200" dirty="0"/>
              <a:t> </a:t>
            </a:r>
            <a:r>
              <a:rPr dirty="0"/>
              <a:t>documents</a:t>
            </a:r>
            <a:r>
              <a:rPr spc="204" dirty="0"/>
              <a:t> </a:t>
            </a:r>
            <a:r>
              <a:rPr dirty="0"/>
              <a:t>to</a:t>
            </a:r>
            <a:r>
              <a:rPr spc="200" dirty="0"/>
              <a:t> </a:t>
            </a:r>
            <a:r>
              <a:rPr dirty="0"/>
              <a:t>accused</a:t>
            </a:r>
            <a:r>
              <a:rPr spc="195" dirty="0"/>
              <a:t> </a:t>
            </a:r>
            <a:r>
              <a:rPr dirty="0"/>
              <a:t>in</a:t>
            </a:r>
            <a:r>
              <a:rPr spc="200" dirty="0"/>
              <a:t> </a:t>
            </a:r>
            <a:r>
              <a:rPr dirty="0"/>
              <a:t>other</a:t>
            </a:r>
            <a:r>
              <a:rPr spc="195" dirty="0"/>
              <a:t> </a:t>
            </a:r>
            <a:r>
              <a:rPr dirty="0"/>
              <a:t>cases</a:t>
            </a:r>
            <a:r>
              <a:rPr spc="204" dirty="0"/>
              <a:t> </a:t>
            </a:r>
            <a:r>
              <a:rPr spc="-10" dirty="0"/>
              <a:t>triable </a:t>
            </a:r>
            <a:r>
              <a:rPr dirty="0"/>
              <a:t>by</a:t>
            </a:r>
            <a:r>
              <a:rPr spc="55" dirty="0"/>
              <a:t>  </a:t>
            </a:r>
            <a:r>
              <a:rPr dirty="0"/>
              <a:t>Court</a:t>
            </a:r>
            <a:r>
              <a:rPr spc="45" dirty="0"/>
              <a:t>  </a:t>
            </a:r>
            <a:r>
              <a:rPr dirty="0"/>
              <a:t>of</a:t>
            </a:r>
            <a:r>
              <a:rPr spc="55" dirty="0"/>
              <a:t>  </a:t>
            </a:r>
            <a:r>
              <a:rPr dirty="0"/>
              <a:t>Session</a:t>
            </a:r>
            <a:r>
              <a:rPr spc="55" dirty="0"/>
              <a:t>  </a:t>
            </a:r>
            <a:r>
              <a:rPr dirty="0"/>
              <a:t>are</a:t>
            </a:r>
            <a:r>
              <a:rPr spc="55" dirty="0"/>
              <a:t>  </a:t>
            </a:r>
            <a:r>
              <a:rPr dirty="0"/>
              <a:t>permitted</a:t>
            </a:r>
            <a:r>
              <a:rPr spc="55" dirty="0"/>
              <a:t>  </a:t>
            </a:r>
            <a:r>
              <a:rPr dirty="0"/>
              <a:t>to</a:t>
            </a:r>
            <a:r>
              <a:rPr spc="55" dirty="0"/>
              <a:t>  </a:t>
            </a:r>
            <a:r>
              <a:rPr dirty="0"/>
              <a:t>be</a:t>
            </a:r>
            <a:r>
              <a:rPr spc="55" dirty="0"/>
              <a:t>  </a:t>
            </a:r>
            <a:r>
              <a:rPr dirty="0"/>
              <a:t>issued</a:t>
            </a:r>
            <a:r>
              <a:rPr spc="55" dirty="0"/>
              <a:t>  </a:t>
            </a:r>
            <a:r>
              <a:rPr dirty="0"/>
              <a:t>by</a:t>
            </a:r>
            <a:r>
              <a:rPr spc="55" dirty="0"/>
              <a:t>  </a:t>
            </a:r>
            <a:r>
              <a:rPr spc="-25" dirty="0"/>
              <a:t>the </a:t>
            </a:r>
            <a:r>
              <a:rPr dirty="0"/>
              <a:t>Magistrate</a:t>
            </a:r>
            <a:r>
              <a:rPr spc="-15" dirty="0"/>
              <a:t> </a:t>
            </a:r>
            <a:r>
              <a:rPr dirty="0"/>
              <a:t>in</a:t>
            </a:r>
            <a:r>
              <a:rPr spc="-65" dirty="0"/>
              <a:t> </a:t>
            </a:r>
            <a:r>
              <a:rPr dirty="0"/>
              <a:t>an</a:t>
            </a:r>
            <a:r>
              <a:rPr spc="-70" dirty="0"/>
              <a:t> </a:t>
            </a:r>
            <a:r>
              <a:rPr dirty="0"/>
              <a:t>electronic</a:t>
            </a:r>
            <a:r>
              <a:rPr spc="-10" dirty="0"/>
              <a:t> form.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350"/>
              </a:lnSpc>
            </a:pPr>
            <a:r>
              <a:rPr sz="4000" b="1" dirty="0">
                <a:latin typeface="Times New Roman"/>
                <a:cs typeface="Times New Roman"/>
              </a:rPr>
              <a:t>Use</a:t>
            </a:r>
            <a:r>
              <a:rPr sz="4000" b="1" spc="-5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of</a:t>
            </a:r>
            <a:r>
              <a:rPr sz="4000" b="1" spc="-45" dirty="0">
                <a:latin typeface="Times New Roman"/>
                <a:cs typeface="Times New Roman"/>
              </a:rPr>
              <a:t> </a:t>
            </a:r>
            <a:r>
              <a:rPr sz="4000" b="1" spc="-30" dirty="0">
                <a:latin typeface="Times New Roman"/>
                <a:cs typeface="Times New Roman"/>
              </a:rPr>
              <a:t>audio-</a:t>
            </a:r>
            <a:r>
              <a:rPr sz="4000" b="1" dirty="0">
                <a:latin typeface="Times New Roman"/>
                <a:cs typeface="Times New Roman"/>
              </a:rPr>
              <a:t>visual</a:t>
            </a:r>
            <a:r>
              <a:rPr sz="4000" b="1" spc="-65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electronic</a:t>
            </a:r>
            <a:r>
              <a:rPr sz="4000" b="1" spc="-85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means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ts val="4650"/>
              </a:lnSpc>
            </a:pPr>
            <a:r>
              <a:rPr sz="4000" b="1" dirty="0">
                <a:latin typeface="Times New Roman"/>
                <a:cs typeface="Times New Roman"/>
              </a:rPr>
              <a:t>in</a:t>
            </a:r>
            <a:r>
              <a:rPr sz="4000" b="1" spc="-60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investigations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99" y="1579819"/>
            <a:ext cx="8071484" cy="422275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354965" marR="5080" indent="-342900" algn="just">
              <a:lnSpc>
                <a:spcPct val="90000"/>
              </a:lnSpc>
              <a:spcBef>
                <a:spcPts val="42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Under</a:t>
            </a:r>
            <a:r>
              <a:rPr sz="2700" spc="44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45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176</a:t>
            </a:r>
            <a:r>
              <a:rPr sz="2700" spc="434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44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44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BNSS</a:t>
            </a:r>
            <a:r>
              <a:rPr sz="2700" spc="4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providing</a:t>
            </a:r>
            <a:r>
              <a:rPr sz="2700" spc="434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for </a:t>
            </a:r>
            <a:r>
              <a:rPr sz="2700" dirty="0">
                <a:latin typeface="Times New Roman"/>
                <a:cs typeface="Times New Roman"/>
              </a:rPr>
              <a:t>procedure</a:t>
            </a:r>
            <a:r>
              <a:rPr sz="2700" spc="3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for</a:t>
            </a:r>
            <a:r>
              <a:rPr sz="2700" spc="3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investigation</a:t>
            </a:r>
            <a:r>
              <a:rPr sz="2700" spc="3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3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cognizable</a:t>
            </a:r>
            <a:r>
              <a:rPr sz="2700" spc="380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offence </a:t>
            </a:r>
            <a:r>
              <a:rPr sz="2700" dirty="0">
                <a:latin typeface="Times New Roman"/>
                <a:cs typeface="Times New Roman"/>
              </a:rPr>
              <a:t>(corresponding</a:t>
            </a:r>
            <a:r>
              <a:rPr sz="2700" spc="2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2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30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157</a:t>
            </a:r>
            <a:r>
              <a:rPr sz="2700" spc="2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2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2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CrPC),</a:t>
            </a:r>
            <a:r>
              <a:rPr sz="2700" spc="285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the </a:t>
            </a:r>
            <a:r>
              <a:rPr sz="2700" dirty="0">
                <a:latin typeface="Times New Roman"/>
                <a:cs typeface="Times New Roman"/>
              </a:rPr>
              <a:t>statement</a:t>
            </a:r>
            <a:r>
              <a:rPr sz="2700" spc="3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3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3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victim</a:t>
            </a:r>
            <a:r>
              <a:rPr sz="2700" spc="3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may</a:t>
            </a:r>
            <a:r>
              <a:rPr sz="2700" spc="3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also</a:t>
            </a:r>
            <a:r>
              <a:rPr sz="2700" spc="3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be</a:t>
            </a:r>
            <a:r>
              <a:rPr sz="2700" spc="3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recorded</a:t>
            </a:r>
            <a:r>
              <a:rPr sz="2700" spc="38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through audio-</a:t>
            </a:r>
            <a:r>
              <a:rPr sz="2700" dirty="0">
                <a:latin typeface="Times New Roman"/>
                <a:cs typeface="Times New Roman"/>
              </a:rPr>
              <a:t>video</a:t>
            </a:r>
            <a:r>
              <a:rPr sz="2700" spc="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electronic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means</a:t>
            </a:r>
            <a:r>
              <a:rPr sz="2700" spc="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including</a:t>
            </a:r>
            <a:r>
              <a:rPr sz="2700" spc="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cell</a:t>
            </a:r>
            <a:r>
              <a:rPr sz="2700" spc="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phone,</a:t>
            </a:r>
            <a:r>
              <a:rPr sz="2700" spc="6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as </a:t>
            </a:r>
            <a:r>
              <a:rPr sz="2700" dirty="0">
                <a:latin typeface="Times New Roman"/>
                <a:cs typeface="Times New Roman"/>
              </a:rPr>
              <a:t>also</a:t>
            </a:r>
            <a:r>
              <a:rPr sz="2700" spc="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7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witness</a:t>
            </a:r>
            <a:r>
              <a:rPr sz="2700" spc="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under</a:t>
            </a:r>
            <a:r>
              <a:rPr sz="2700" spc="7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265(3)</a:t>
            </a:r>
            <a:r>
              <a:rPr sz="2700" spc="7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70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the </a:t>
            </a:r>
            <a:r>
              <a:rPr sz="2700" spc="-10" dirty="0">
                <a:latin typeface="Times New Roman"/>
                <a:cs typeface="Times New Roman"/>
              </a:rPr>
              <a:t>BNSS.</a:t>
            </a:r>
            <a:endParaRPr sz="2700">
              <a:latin typeface="Times New Roman"/>
              <a:cs typeface="Times New Roman"/>
            </a:endParaRPr>
          </a:p>
          <a:p>
            <a:pPr marL="354965" marR="6350" indent="-342900" algn="just">
              <a:lnSpc>
                <a:spcPts val="2920"/>
              </a:lnSpc>
              <a:spcBef>
                <a:spcPts val="69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Similarly,</a:t>
            </a:r>
            <a:r>
              <a:rPr sz="2700" spc="15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16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185</a:t>
            </a:r>
            <a:r>
              <a:rPr sz="2700" spc="15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1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BNSS</a:t>
            </a:r>
            <a:r>
              <a:rPr sz="2700" spc="1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(dealing</a:t>
            </a:r>
            <a:r>
              <a:rPr sz="2700" spc="150" dirty="0">
                <a:latin typeface="Times New Roman"/>
                <a:cs typeface="Times New Roman"/>
              </a:rPr>
              <a:t>  </a:t>
            </a:r>
            <a:r>
              <a:rPr sz="2700" spc="-20" dirty="0">
                <a:latin typeface="Times New Roman"/>
                <a:cs typeface="Times New Roman"/>
              </a:rPr>
              <a:t>with </a:t>
            </a:r>
            <a:r>
              <a:rPr sz="2700" dirty="0">
                <a:latin typeface="Times New Roman"/>
                <a:cs typeface="Times New Roman"/>
              </a:rPr>
              <a:t>search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by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police</a:t>
            </a:r>
            <a:r>
              <a:rPr sz="2700" spc="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officer</a:t>
            </a:r>
            <a:r>
              <a:rPr sz="2700" spc="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corresponding</a:t>
            </a:r>
            <a:r>
              <a:rPr sz="2700" spc="10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0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165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1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he</a:t>
            </a:r>
            <a:r>
              <a:rPr sz="2700" spc="1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CrPC)</a:t>
            </a:r>
            <a:r>
              <a:rPr sz="2700" spc="1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requires</a:t>
            </a:r>
            <a:r>
              <a:rPr sz="2700" spc="1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search</a:t>
            </a:r>
            <a:r>
              <a:rPr sz="2700" spc="1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be</a:t>
            </a:r>
            <a:r>
              <a:rPr sz="2700" spc="1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recorded</a:t>
            </a:r>
            <a:r>
              <a:rPr sz="2700" spc="13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through audio-</a:t>
            </a:r>
            <a:r>
              <a:rPr sz="2700" dirty="0">
                <a:latin typeface="Times New Roman"/>
                <a:cs typeface="Times New Roman"/>
              </a:rPr>
              <a:t>visual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electronic</a:t>
            </a:r>
            <a:r>
              <a:rPr sz="2700" spc="-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means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preferably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by</a:t>
            </a:r>
            <a:r>
              <a:rPr sz="2700" spc="-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cell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phone.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350"/>
              </a:lnSpc>
            </a:pPr>
            <a:r>
              <a:rPr sz="4000" b="1" dirty="0">
                <a:solidFill>
                  <a:srgbClr val="002346"/>
                </a:solidFill>
                <a:latin typeface="Times New Roman"/>
                <a:cs typeface="Times New Roman"/>
              </a:rPr>
              <a:t>Production</a:t>
            </a:r>
            <a:r>
              <a:rPr sz="4000" b="1" spc="-1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4000" b="1" spc="-15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002346"/>
                </a:solidFill>
                <a:latin typeface="Times New Roman"/>
                <a:cs typeface="Times New Roman"/>
              </a:rPr>
              <a:t>Devices</a:t>
            </a:r>
            <a:r>
              <a:rPr sz="4000" b="1" spc="-10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002346"/>
                </a:solidFill>
                <a:latin typeface="Times New Roman"/>
                <a:cs typeface="Times New Roman"/>
              </a:rPr>
              <a:t>Containing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ts val="4650"/>
              </a:lnSpc>
            </a:pPr>
            <a:r>
              <a:rPr sz="4000" b="1" dirty="0">
                <a:solidFill>
                  <a:srgbClr val="002346"/>
                </a:solidFill>
                <a:latin typeface="Times New Roman"/>
                <a:cs typeface="Times New Roman"/>
              </a:rPr>
              <a:t>Digital</a:t>
            </a:r>
            <a:r>
              <a:rPr sz="4000" b="1" spc="-1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002346"/>
                </a:solidFill>
                <a:latin typeface="Times New Roman"/>
                <a:cs typeface="Times New Roman"/>
              </a:rPr>
              <a:t>Evidence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99" y="1538798"/>
            <a:ext cx="8072755" cy="430530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4965" marR="7620" indent="-342900" algn="just">
              <a:lnSpc>
                <a:spcPct val="80000"/>
              </a:lnSpc>
              <a:spcBef>
                <a:spcPts val="74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</a:t>
            </a:r>
            <a:r>
              <a:rPr sz="2700" spc="10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Court</a:t>
            </a:r>
            <a:r>
              <a:rPr sz="2700" spc="254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or</a:t>
            </a:r>
            <a:r>
              <a:rPr sz="2700" spc="2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an</a:t>
            </a:r>
            <a:r>
              <a:rPr sz="2700" spc="25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officer</a:t>
            </a:r>
            <a:r>
              <a:rPr sz="2700" spc="24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in</a:t>
            </a:r>
            <a:r>
              <a:rPr sz="2700" spc="27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charge</a:t>
            </a:r>
            <a:r>
              <a:rPr sz="2700" spc="2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24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</a:t>
            </a:r>
            <a:r>
              <a:rPr sz="2700" spc="26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police</a:t>
            </a:r>
            <a:r>
              <a:rPr sz="2700" spc="229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station</a:t>
            </a:r>
            <a:r>
              <a:rPr sz="2700" spc="27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25" dirty="0">
                <a:solidFill>
                  <a:srgbClr val="002346"/>
                </a:solidFill>
                <a:latin typeface="Times New Roman"/>
                <a:cs typeface="Times New Roman"/>
              </a:rPr>
              <a:t>can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compel</a:t>
            </a:r>
            <a:r>
              <a:rPr sz="2700" spc="2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production</a:t>
            </a:r>
            <a:r>
              <a:rPr sz="2700" spc="3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3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communication</a:t>
            </a:r>
            <a:r>
              <a:rPr sz="2700" spc="3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devices</a:t>
            </a:r>
            <a:r>
              <a:rPr sz="2700" spc="3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which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are</a:t>
            </a:r>
            <a:r>
              <a:rPr sz="2700" spc="39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likely</a:t>
            </a:r>
            <a:r>
              <a:rPr sz="2700" spc="409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to</a:t>
            </a:r>
            <a:r>
              <a:rPr sz="2700" spc="4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contain</a:t>
            </a:r>
            <a:r>
              <a:rPr sz="2700" spc="409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digital</a:t>
            </a:r>
            <a:r>
              <a:rPr sz="2700" spc="41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evidence</a:t>
            </a:r>
            <a:r>
              <a:rPr sz="2700" spc="39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from</a:t>
            </a:r>
            <a:r>
              <a:rPr sz="2700" spc="41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42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person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who</a:t>
            </a:r>
            <a:r>
              <a:rPr sz="2700" spc="-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is</a:t>
            </a:r>
            <a:r>
              <a:rPr sz="2700" spc="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in</a:t>
            </a:r>
            <a:r>
              <a:rPr sz="2700" spc="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possession</a:t>
            </a:r>
            <a:r>
              <a:rPr sz="2700" spc="-5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-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such</a:t>
            </a:r>
            <a:r>
              <a:rPr sz="2700" spc="-2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digital</a:t>
            </a:r>
            <a:r>
              <a:rPr sz="2700" spc="-1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evidence.</a:t>
            </a:r>
            <a:endParaRPr sz="2700">
              <a:latin typeface="Times New Roman"/>
              <a:cs typeface="Times New Roman"/>
            </a:endParaRPr>
          </a:p>
          <a:p>
            <a:pPr marL="354965" marR="7620" indent="-342900" algn="just">
              <a:lnSpc>
                <a:spcPts val="2590"/>
              </a:lnSpc>
              <a:spcBef>
                <a:spcPts val="63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This</a:t>
            </a:r>
            <a:r>
              <a:rPr sz="2700" spc="9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provision</a:t>
            </a:r>
            <a:r>
              <a:rPr sz="2700" spc="9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may</a:t>
            </a:r>
            <a:r>
              <a:rPr sz="2700" spc="9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give</a:t>
            </a:r>
            <a:r>
              <a:rPr sz="2700" spc="9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9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investigating</a:t>
            </a:r>
            <a:r>
              <a:rPr sz="2700" spc="9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authority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unrestricted</a:t>
            </a:r>
            <a:r>
              <a:rPr sz="2700" spc="4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use</a:t>
            </a:r>
            <a:r>
              <a:rPr sz="2700" spc="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electronic</a:t>
            </a:r>
            <a:r>
              <a:rPr sz="2700" spc="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device</a:t>
            </a:r>
            <a:r>
              <a:rPr sz="2700" spc="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in</a:t>
            </a:r>
            <a:r>
              <a:rPr sz="2700" spc="4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complete</a:t>
            </a:r>
            <a:r>
              <a:rPr sz="2700" spc="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breach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-1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right</a:t>
            </a:r>
            <a:r>
              <a:rPr sz="2700" spc="-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to</a:t>
            </a:r>
            <a:r>
              <a:rPr sz="2700" spc="-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privacy</a:t>
            </a:r>
            <a:r>
              <a:rPr sz="2700" spc="-3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as</a:t>
            </a:r>
            <a:r>
              <a:rPr sz="2700" spc="-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well as</a:t>
            </a:r>
            <a:r>
              <a:rPr sz="2700" spc="-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privilege.</a:t>
            </a:r>
            <a:endParaRPr sz="27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8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35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positive</a:t>
            </a:r>
            <a:r>
              <a:rPr sz="2700" spc="3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aspect</a:t>
            </a:r>
            <a:r>
              <a:rPr sz="2700" spc="34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3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having</a:t>
            </a:r>
            <a:r>
              <a:rPr sz="2700" spc="34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such</a:t>
            </a:r>
            <a:r>
              <a:rPr sz="2700" spc="34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a</a:t>
            </a:r>
            <a:r>
              <a:rPr sz="2700" spc="35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provision</a:t>
            </a:r>
            <a:r>
              <a:rPr sz="2700" spc="36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is</a:t>
            </a:r>
            <a:r>
              <a:rPr sz="2700" spc="34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20" dirty="0">
                <a:solidFill>
                  <a:srgbClr val="002346"/>
                </a:solidFill>
                <a:latin typeface="Times New Roman"/>
                <a:cs typeface="Times New Roman"/>
              </a:rPr>
              <a:t>that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19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production</a:t>
            </a:r>
            <a:r>
              <a:rPr sz="2700" spc="204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19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original</a:t>
            </a:r>
            <a:r>
              <a:rPr sz="2700" spc="19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devices</a:t>
            </a:r>
            <a:r>
              <a:rPr sz="2700" spc="190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will</a:t>
            </a:r>
            <a:r>
              <a:rPr sz="2700" spc="19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ensure</a:t>
            </a:r>
            <a:r>
              <a:rPr sz="2700" spc="18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2700" spc="-25" dirty="0">
                <a:solidFill>
                  <a:srgbClr val="002346"/>
                </a:solidFill>
                <a:latin typeface="Times New Roman"/>
                <a:cs typeface="Times New Roman"/>
              </a:rPr>
              <a:t>the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genuineness</a:t>
            </a:r>
            <a:r>
              <a:rPr sz="2700" spc="-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-1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the</a:t>
            </a:r>
            <a:r>
              <a:rPr sz="2700" spc="-2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digital</a:t>
            </a:r>
            <a:r>
              <a:rPr sz="2700" spc="-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evidence.</a:t>
            </a:r>
            <a:endParaRPr sz="2700">
              <a:latin typeface="Times New Roman"/>
              <a:cs typeface="Times New Roman"/>
            </a:endParaRPr>
          </a:p>
          <a:p>
            <a:pPr marL="354965" marR="7620" indent="-342900" algn="just">
              <a:lnSpc>
                <a:spcPct val="80000"/>
              </a:lnSpc>
              <a:spcBef>
                <a:spcPts val="64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If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such</a:t>
            </a:r>
            <a:r>
              <a:rPr sz="2700" spc="-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digital</a:t>
            </a:r>
            <a:r>
              <a:rPr sz="2700" spc="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evidences have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been deleted,</a:t>
            </a:r>
            <a:r>
              <a:rPr sz="2700" spc="-2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with the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25" dirty="0">
                <a:solidFill>
                  <a:srgbClr val="002346"/>
                </a:solidFill>
                <a:latin typeface="Times New Roman"/>
                <a:cs typeface="Times New Roman"/>
              </a:rPr>
              <a:t>aid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of</a:t>
            </a:r>
            <a:r>
              <a:rPr sz="2700" spc="-3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technology,</a:t>
            </a:r>
            <a:r>
              <a:rPr sz="2700" spc="-7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such</a:t>
            </a:r>
            <a:r>
              <a:rPr sz="2700" spc="-5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evidences</a:t>
            </a:r>
            <a:r>
              <a:rPr sz="2700" spc="-4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can</a:t>
            </a:r>
            <a:r>
              <a:rPr sz="2700" spc="-2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2346"/>
                </a:solidFill>
                <a:latin typeface="Times New Roman"/>
                <a:cs typeface="Times New Roman"/>
              </a:rPr>
              <a:t>be </a:t>
            </a:r>
            <a:r>
              <a:rPr sz="2700" spc="-10" dirty="0">
                <a:solidFill>
                  <a:srgbClr val="002346"/>
                </a:solidFill>
                <a:latin typeface="Times New Roman"/>
                <a:cs typeface="Times New Roman"/>
              </a:rPr>
              <a:t>retrieved.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marR="941069" algn="ctr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Timeline</a:t>
            </a:r>
            <a:r>
              <a:rPr sz="4400" spc="-114" dirty="0"/>
              <a:t> </a:t>
            </a:r>
            <a:r>
              <a:rPr sz="4400" dirty="0"/>
              <a:t>to</a:t>
            </a:r>
            <a:r>
              <a:rPr sz="4400" spc="-95" dirty="0"/>
              <a:t> </a:t>
            </a:r>
            <a:r>
              <a:rPr sz="4400" spc="-10" dirty="0"/>
              <a:t>Implement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89" y="1619462"/>
            <a:ext cx="8074659" cy="3635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8255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Lok</a:t>
            </a:r>
            <a:r>
              <a:rPr sz="3200" spc="3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Sabha</a:t>
            </a:r>
            <a:r>
              <a:rPr sz="3200" spc="3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passed</a:t>
            </a:r>
            <a:r>
              <a:rPr sz="3200" spc="3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bill</a:t>
            </a:r>
            <a:r>
              <a:rPr sz="3200" spc="3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on</a:t>
            </a:r>
            <a:r>
              <a:rPr sz="3200" spc="32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20/12/2023 	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345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Rajay</a:t>
            </a:r>
            <a:r>
              <a:rPr sz="3200" spc="340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Sabha</a:t>
            </a:r>
            <a:r>
              <a:rPr sz="3200" spc="335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passed</a:t>
            </a:r>
            <a:r>
              <a:rPr sz="3200" spc="345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45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bill</a:t>
            </a:r>
            <a:r>
              <a:rPr sz="3200" spc="340" dirty="0">
                <a:latin typeface="Times New Roman"/>
                <a:cs typeface="Times New Roman"/>
              </a:rPr>
              <a:t>   </a:t>
            </a:r>
            <a:r>
              <a:rPr sz="3200" spc="-25" dirty="0">
                <a:latin typeface="Times New Roman"/>
                <a:cs typeface="Times New Roman"/>
              </a:rPr>
              <a:t>on 	</a:t>
            </a:r>
            <a:r>
              <a:rPr sz="3200" spc="-10" dirty="0">
                <a:latin typeface="Times New Roman"/>
                <a:cs typeface="Times New Roman"/>
              </a:rPr>
              <a:t>21/12/2023.</a:t>
            </a:r>
            <a:endParaRPr sz="3200">
              <a:latin typeface="Times New Roman"/>
              <a:cs typeface="Times New Roman"/>
            </a:endParaRPr>
          </a:p>
          <a:p>
            <a:pPr marL="354330" marR="8255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Received</a:t>
            </a:r>
            <a:r>
              <a:rPr sz="3200" spc="459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assent</a:t>
            </a:r>
            <a:r>
              <a:rPr sz="3200" spc="44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4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President</a:t>
            </a:r>
            <a:r>
              <a:rPr sz="3200" spc="450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on 	</a:t>
            </a:r>
            <a:r>
              <a:rPr sz="3200" spc="-10" dirty="0">
                <a:latin typeface="Times New Roman"/>
                <a:cs typeface="Times New Roman"/>
              </a:rPr>
              <a:t>25/12/2023.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Union</a:t>
            </a:r>
            <a:r>
              <a:rPr sz="3200" spc="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Govt.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has</a:t>
            </a:r>
            <a:r>
              <a:rPr sz="3200" spc="1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notified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new</a:t>
            </a:r>
            <a:r>
              <a:rPr sz="3200" spc="13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criminal 	</a:t>
            </a:r>
            <a:r>
              <a:rPr sz="3200" dirty="0">
                <a:latin typeface="Times New Roman"/>
                <a:cs typeface="Times New Roman"/>
              </a:rPr>
              <a:t>laws</a:t>
            </a:r>
            <a:r>
              <a:rPr sz="3200" spc="6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will</a:t>
            </a:r>
            <a:r>
              <a:rPr sz="3200" spc="6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come</a:t>
            </a:r>
            <a:r>
              <a:rPr sz="3200" spc="6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into</a:t>
            </a:r>
            <a:r>
              <a:rPr sz="3200" spc="6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effect</a:t>
            </a:r>
            <a:r>
              <a:rPr sz="3200" spc="6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from</a:t>
            </a:r>
            <a:r>
              <a:rPr sz="3200" spc="67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01/07/2024.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350"/>
              </a:lnSpc>
            </a:pPr>
            <a:r>
              <a:rPr sz="4000" b="1" dirty="0">
                <a:latin typeface="Times New Roman"/>
                <a:cs typeface="Times New Roman"/>
              </a:rPr>
              <a:t>Conduct</a:t>
            </a:r>
            <a:r>
              <a:rPr sz="4000" b="1" spc="-10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of</a:t>
            </a:r>
            <a:r>
              <a:rPr sz="4000" b="1" spc="-100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proceedings</a:t>
            </a:r>
            <a:r>
              <a:rPr sz="4000" b="1" spc="-120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through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ts val="4650"/>
              </a:lnSpc>
            </a:pPr>
            <a:r>
              <a:rPr sz="4000" b="1" spc="-10" dirty="0">
                <a:latin typeface="Times New Roman"/>
                <a:cs typeface="Times New Roman"/>
              </a:rPr>
              <a:t>electronic</a:t>
            </a:r>
            <a:r>
              <a:rPr sz="4000" b="1" spc="-160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means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99" y="1538798"/>
            <a:ext cx="8074659" cy="446976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4965" marR="5080" indent="-342900" algn="just">
              <a:lnSpc>
                <a:spcPct val="80000"/>
              </a:lnSpc>
              <a:spcBef>
                <a:spcPts val="74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355 of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BNSS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(corresponding to Section </a:t>
            </a:r>
            <a:r>
              <a:rPr sz="2700" spc="-25" dirty="0">
                <a:latin typeface="Times New Roman"/>
                <a:cs typeface="Times New Roman"/>
              </a:rPr>
              <a:t>317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5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5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CrPC)</a:t>
            </a:r>
            <a:r>
              <a:rPr sz="2700" spc="5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now</a:t>
            </a:r>
            <a:r>
              <a:rPr sz="2700" spc="5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inserts</a:t>
            </a:r>
            <a:r>
              <a:rPr sz="2700" spc="5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5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new</a:t>
            </a:r>
            <a:r>
              <a:rPr sz="2700" spc="5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explanation</a:t>
            </a:r>
            <a:r>
              <a:rPr sz="2700" spc="5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600" dirty="0">
                <a:latin typeface="Times New Roman"/>
                <a:cs typeface="Times New Roman"/>
              </a:rPr>
              <a:t> </a:t>
            </a:r>
            <a:r>
              <a:rPr sz="2700" spc="-20" dirty="0">
                <a:latin typeface="Times New Roman"/>
                <a:cs typeface="Times New Roman"/>
              </a:rPr>
              <a:t>sub-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5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(2)</a:t>
            </a:r>
            <a:r>
              <a:rPr sz="2700" spc="5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providing</a:t>
            </a:r>
            <a:r>
              <a:rPr sz="2700" spc="5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60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personal</a:t>
            </a:r>
            <a:r>
              <a:rPr sz="2700" spc="5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attendance</a:t>
            </a:r>
            <a:r>
              <a:rPr sz="2700" spc="5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57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the </a:t>
            </a:r>
            <a:r>
              <a:rPr sz="2700" dirty="0">
                <a:latin typeface="Times New Roman"/>
                <a:cs typeface="Times New Roman"/>
              </a:rPr>
              <a:t>accused</a:t>
            </a:r>
            <a:r>
              <a:rPr sz="2700" spc="42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includes</a:t>
            </a:r>
            <a:r>
              <a:rPr sz="2700" spc="43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attendance</a:t>
            </a:r>
            <a:r>
              <a:rPr sz="2700" spc="40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through</a:t>
            </a:r>
            <a:r>
              <a:rPr sz="2700" spc="41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audio</a:t>
            </a:r>
            <a:r>
              <a:rPr sz="2700" spc="409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video </a:t>
            </a:r>
            <a:r>
              <a:rPr sz="2700" dirty="0">
                <a:latin typeface="Times New Roman"/>
                <a:cs typeface="Times New Roman"/>
              </a:rPr>
              <a:t>electronic</a:t>
            </a:r>
            <a:r>
              <a:rPr sz="2700" spc="-6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means.</a:t>
            </a:r>
            <a:endParaRPr sz="2700">
              <a:latin typeface="Times New Roman"/>
              <a:cs typeface="Times New Roman"/>
            </a:endParaRPr>
          </a:p>
          <a:p>
            <a:pPr marL="354965" marR="6350" indent="-342900" algn="just">
              <a:lnSpc>
                <a:spcPct val="80000"/>
              </a:lnSpc>
              <a:spcBef>
                <a:spcPts val="65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On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same</a:t>
            </a:r>
            <a:r>
              <a:rPr sz="2700" spc="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vein,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530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BNSS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now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allows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25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all</a:t>
            </a:r>
            <a:r>
              <a:rPr sz="2700" spc="24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trials,</a:t>
            </a:r>
            <a:r>
              <a:rPr sz="2700" spc="24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inquiries</a:t>
            </a:r>
            <a:r>
              <a:rPr sz="2700" spc="25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24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proceedings</a:t>
            </a:r>
            <a:r>
              <a:rPr sz="2700" spc="250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including </a:t>
            </a:r>
            <a:r>
              <a:rPr sz="2700" dirty="0">
                <a:latin typeface="Times New Roman"/>
                <a:cs typeface="Times New Roman"/>
              </a:rPr>
              <a:t>issuance,</a:t>
            </a:r>
            <a:r>
              <a:rPr sz="2700" spc="33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service</a:t>
            </a:r>
            <a:r>
              <a:rPr sz="2700" spc="33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33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execution</a:t>
            </a:r>
            <a:r>
              <a:rPr sz="2700" spc="33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32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summons</a:t>
            </a:r>
            <a:r>
              <a:rPr sz="2700" spc="325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and </a:t>
            </a:r>
            <a:r>
              <a:rPr sz="2700" dirty="0">
                <a:latin typeface="Times New Roman"/>
                <a:cs typeface="Times New Roman"/>
              </a:rPr>
              <a:t>warrant;</a:t>
            </a:r>
            <a:r>
              <a:rPr sz="2700" spc="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examination</a:t>
            </a:r>
            <a:r>
              <a:rPr sz="2700" spc="7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complainant</a:t>
            </a:r>
            <a:r>
              <a:rPr sz="2700" spc="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80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witnesses; </a:t>
            </a:r>
            <a:r>
              <a:rPr sz="2700" dirty="0">
                <a:latin typeface="Times New Roman"/>
                <a:cs typeface="Times New Roman"/>
              </a:rPr>
              <a:t>recording</a:t>
            </a:r>
            <a:r>
              <a:rPr sz="2700" spc="5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5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evidence</a:t>
            </a:r>
            <a:r>
              <a:rPr sz="2700" spc="5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5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inquiries</a:t>
            </a:r>
            <a:r>
              <a:rPr sz="2700" spc="5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5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trials;</a:t>
            </a:r>
            <a:r>
              <a:rPr sz="2700" spc="5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595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all </a:t>
            </a:r>
            <a:r>
              <a:rPr sz="2700" dirty="0">
                <a:latin typeface="Times New Roman"/>
                <a:cs typeface="Times New Roman"/>
              </a:rPr>
              <a:t>appellate</a:t>
            </a:r>
            <a:r>
              <a:rPr sz="2700" spc="2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proceedings</a:t>
            </a:r>
            <a:r>
              <a:rPr sz="2700" spc="2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or</a:t>
            </a:r>
            <a:r>
              <a:rPr sz="2700" spc="2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any</a:t>
            </a:r>
            <a:r>
              <a:rPr sz="2700" spc="2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other</a:t>
            </a:r>
            <a:r>
              <a:rPr sz="2700" spc="2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proceeding</a:t>
            </a:r>
            <a:r>
              <a:rPr sz="2700" spc="2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may</a:t>
            </a:r>
            <a:r>
              <a:rPr sz="2700" spc="285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be </a:t>
            </a:r>
            <a:r>
              <a:rPr sz="2700" dirty="0">
                <a:latin typeface="Times New Roman"/>
                <a:cs typeface="Times New Roman"/>
              </a:rPr>
              <a:t>held</a:t>
            </a:r>
            <a:r>
              <a:rPr sz="2700" spc="5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5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electronic</a:t>
            </a:r>
            <a:r>
              <a:rPr sz="2700" spc="5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mode,</a:t>
            </a:r>
            <a:r>
              <a:rPr sz="2700" spc="5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by</a:t>
            </a:r>
            <a:r>
              <a:rPr sz="2700" spc="5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use</a:t>
            </a:r>
            <a:r>
              <a:rPr sz="2700" spc="55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555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electronic </a:t>
            </a:r>
            <a:r>
              <a:rPr sz="2700" dirty="0">
                <a:latin typeface="Times New Roman"/>
                <a:cs typeface="Times New Roman"/>
              </a:rPr>
              <a:t>communication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or use</a:t>
            </a:r>
            <a:r>
              <a:rPr sz="2700" spc="-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audio-video</a:t>
            </a:r>
            <a:r>
              <a:rPr sz="2700" spc="-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electronic</a:t>
            </a:r>
            <a:r>
              <a:rPr sz="2700" spc="-5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means.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Forensic</a:t>
            </a:r>
            <a:r>
              <a:rPr sz="4400" spc="-170" dirty="0"/>
              <a:t> </a:t>
            </a:r>
            <a:r>
              <a:rPr sz="4400" spc="-10" dirty="0"/>
              <a:t>Experts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50" y="1619537"/>
            <a:ext cx="8072755" cy="432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715" indent="-34353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As</a:t>
            </a:r>
            <a:r>
              <a:rPr sz="3000" spc="3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per</a:t>
            </a:r>
            <a:r>
              <a:rPr sz="3000" spc="3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section</a:t>
            </a:r>
            <a:r>
              <a:rPr sz="3000" spc="3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176</a:t>
            </a:r>
            <a:r>
              <a:rPr sz="3000" spc="3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3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BNSS</a:t>
            </a:r>
            <a:r>
              <a:rPr sz="3000" spc="3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offences</a:t>
            </a:r>
            <a:r>
              <a:rPr sz="3000" spc="3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carrying</a:t>
            </a:r>
            <a:r>
              <a:rPr sz="3000" spc="345" dirty="0">
                <a:latin typeface="Times New Roman"/>
                <a:cs typeface="Times New Roman"/>
              </a:rPr>
              <a:t> </a:t>
            </a:r>
            <a:r>
              <a:rPr sz="3000" spc="-50" dirty="0">
                <a:latin typeface="Times New Roman"/>
                <a:cs typeface="Times New Roman"/>
              </a:rPr>
              <a:t>a </a:t>
            </a:r>
            <a:r>
              <a:rPr sz="3000" dirty="0">
                <a:latin typeface="Times New Roman"/>
                <a:cs typeface="Times New Roman"/>
              </a:rPr>
              <a:t>minimum</a:t>
            </a:r>
            <a:r>
              <a:rPr sz="3000" spc="3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3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punishment</a:t>
            </a:r>
            <a:r>
              <a:rPr sz="3000" spc="3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3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7</a:t>
            </a:r>
            <a:r>
              <a:rPr sz="3000" spc="30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year</a:t>
            </a:r>
            <a:r>
              <a:rPr sz="3000" spc="32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imprisonment </a:t>
            </a:r>
            <a:r>
              <a:rPr sz="3000" dirty="0">
                <a:latin typeface="Times New Roman"/>
                <a:cs typeface="Times New Roman"/>
              </a:rPr>
              <a:t>necessitate</a:t>
            </a:r>
            <a:r>
              <a:rPr sz="3000" spc="-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forensic</a:t>
            </a:r>
            <a:r>
              <a:rPr sz="3000" spc="-6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investigation.</a:t>
            </a:r>
            <a:endParaRPr sz="30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In</a:t>
            </a:r>
            <a:r>
              <a:rPr sz="3000" spc="2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these</a:t>
            </a:r>
            <a:r>
              <a:rPr sz="3000" spc="204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instances,</a:t>
            </a:r>
            <a:r>
              <a:rPr sz="3000" spc="2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forensic</a:t>
            </a:r>
            <a:r>
              <a:rPr sz="3000" spc="204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expert</a:t>
            </a:r>
            <a:r>
              <a:rPr sz="3000" spc="20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are</a:t>
            </a:r>
            <a:r>
              <a:rPr sz="3000" spc="204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required</a:t>
            </a:r>
            <a:r>
              <a:rPr sz="3000" spc="19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visit</a:t>
            </a:r>
            <a:r>
              <a:rPr sz="3000" spc="6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crime</a:t>
            </a:r>
            <a:r>
              <a:rPr sz="3000" spc="62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scenes</a:t>
            </a:r>
            <a:r>
              <a:rPr sz="3000" spc="62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63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evidence</a:t>
            </a:r>
            <a:r>
              <a:rPr sz="3000" spc="640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collection, </a:t>
            </a:r>
            <a:r>
              <a:rPr sz="3000" dirty="0">
                <a:latin typeface="Times New Roman"/>
                <a:cs typeface="Times New Roman"/>
              </a:rPr>
              <a:t>documenting</a:t>
            </a:r>
            <a:r>
              <a:rPr sz="3000" spc="1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process</a:t>
            </a:r>
            <a:r>
              <a:rPr sz="3000" spc="1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using</a:t>
            </a:r>
            <a:r>
              <a:rPr sz="3000" spc="1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electronic</a:t>
            </a:r>
            <a:r>
              <a:rPr sz="3000" spc="18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devices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like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mobile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phone.</a:t>
            </a:r>
            <a:endParaRPr sz="3000">
              <a:latin typeface="Times New Roman"/>
              <a:cs typeface="Times New Roman"/>
            </a:endParaRPr>
          </a:p>
          <a:p>
            <a:pPr marL="355600" marR="6985" indent="-343535" algn="just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These</a:t>
            </a:r>
            <a:r>
              <a:rPr sz="3000" spc="7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expert</a:t>
            </a:r>
            <a:r>
              <a:rPr sz="3000" spc="7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are</a:t>
            </a:r>
            <a:r>
              <a:rPr sz="3000" spc="7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responsible</a:t>
            </a:r>
            <a:r>
              <a:rPr sz="3000" spc="7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7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both</a:t>
            </a:r>
            <a:r>
              <a:rPr sz="3000" spc="72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evidence </a:t>
            </a:r>
            <a:r>
              <a:rPr sz="3000" dirty="0">
                <a:latin typeface="Times New Roman"/>
                <a:cs typeface="Times New Roman"/>
              </a:rPr>
              <a:t>collection</a:t>
            </a:r>
            <a:r>
              <a:rPr sz="3000" spc="-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-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documenting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there</a:t>
            </a:r>
            <a:r>
              <a:rPr sz="3000" spc="-4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processer.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47650" rIns="0" bIns="0" rtlCol="0">
            <a:spAutoFit/>
          </a:bodyPr>
          <a:lstStyle/>
          <a:p>
            <a:pPr marL="320040">
              <a:lnSpc>
                <a:spcPct val="100000"/>
              </a:lnSpc>
              <a:spcBef>
                <a:spcPts val="1950"/>
              </a:spcBef>
            </a:pPr>
            <a:r>
              <a:rPr dirty="0"/>
              <a:t>Cheating</a:t>
            </a:r>
            <a:r>
              <a:rPr spc="-180" dirty="0"/>
              <a:t> </a:t>
            </a:r>
            <a:r>
              <a:rPr dirty="0"/>
              <a:t>through</a:t>
            </a:r>
            <a:r>
              <a:rPr spc="-165" dirty="0"/>
              <a:t> </a:t>
            </a:r>
            <a:r>
              <a:rPr spc="-10" dirty="0"/>
              <a:t>electronic</a:t>
            </a:r>
            <a:r>
              <a:rPr spc="-160" dirty="0"/>
              <a:t> </a:t>
            </a:r>
            <a:r>
              <a:rPr spc="-10" dirty="0"/>
              <a:t>means</a:t>
            </a: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89" y="1570783"/>
            <a:ext cx="8074025" cy="446405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4330" marR="5080" indent="-342265" algn="just">
              <a:lnSpc>
                <a:spcPts val="3460"/>
              </a:lnSpc>
              <a:spcBef>
                <a:spcPts val="53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From</a:t>
            </a:r>
            <a:r>
              <a:rPr sz="3200" spc="3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perspective</a:t>
            </a:r>
            <a:r>
              <a:rPr sz="3200" spc="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economic</a:t>
            </a:r>
            <a:r>
              <a:rPr sz="3200" spc="2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offences, 	</a:t>
            </a:r>
            <a:r>
              <a:rPr sz="3200" dirty="0">
                <a:latin typeface="Times New Roman"/>
                <a:cs typeface="Times New Roman"/>
              </a:rPr>
              <a:t>particularly</a:t>
            </a:r>
            <a:r>
              <a:rPr sz="3200" spc="434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4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relation</a:t>
            </a:r>
            <a:r>
              <a:rPr sz="3200" spc="4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4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offence</a:t>
            </a:r>
            <a:r>
              <a:rPr sz="3200" spc="420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of 	</a:t>
            </a:r>
            <a:r>
              <a:rPr sz="3200" dirty="0">
                <a:latin typeface="Times New Roman"/>
                <a:cs typeface="Times New Roman"/>
              </a:rPr>
              <a:t>cheating,</a:t>
            </a:r>
            <a:r>
              <a:rPr sz="3200" spc="275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280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202(1)</a:t>
            </a:r>
            <a:r>
              <a:rPr sz="3200" spc="275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265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285" dirty="0">
                <a:latin typeface="Times New Roman"/>
                <a:cs typeface="Times New Roman"/>
              </a:rPr>
              <a:t>   </a:t>
            </a:r>
            <a:r>
              <a:rPr sz="3200" spc="-20" dirty="0">
                <a:latin typeface="Times New Roman"/>
                <a:cs typeface="Times New Roman"/>
              </a:rPr>
              <a:t>BNSS 	</a:t>
            </a:r>
            <a:r>
              <a:rPr sz="3200" dirty="0">
                <a:latin typeface="Times New Roman"/>
                <a:cs typeface="Times New Roman"/>
              </a:rPr>
              <a:t>corresponding</a:t>
            </a:r>
            <a:r>
              <a:rPr sz="3200" spc="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182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CrPC</a:t>
            </a:r>
            <a:r>
              <a:rPr sz="3200" spc="4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now 	</a:t>
            </a:r>
            <a:r>
              <a:rPr sz="3200" dirty="0">
                <a:latin typeface="Times New Roman"/>
                <a:cs typeface="Times New Roman"/>
              </a:rPr>
              <a:t>includes</a:t>
            </a:r>
            <a:r>
              <a:rPr sz="3200" spc="745" dirty="0">
                <a:latin typeface="Times New Roman"/>
                <a:cs typeface="Times New Roman"/>
              </a:rPr>
              <a:t>     </a:t>
            </a:r>
            <a:r>
              <a:rPr sz="3200" dirty="0">
                <a:latin typeface="Times New Roman"/>
                <a:cs typeface="Times New Roman"/>
              </a:rPr>
              <a:t>cheating</a:t>
            </a:r>
            <a:r>
              <a:rPr sz="3200" spc="745" dirty="0">
                <a:latin typeface="Times New Roman"/>
                <a:cs typeface="Times New Roman"/>
              </a:rPr>
              <a:t>    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745" dirty="0">
                <a:latin typeface="Times New Roman"/>
                <a:cs typeface="Times New Roman"/>
              </a:rPr>
              <a:t>     </a:t>
            </a:r>
            <a:r>
              <a:rPr sz="3200" spc="-10" dirty="0">
                <a:latin typeface="Times New Roman"/>
                <a:cs typeface="Times New Roman"/>
              </a:rPr>
              <a:t>electronic 	</a:t>
            </a:r>
            <a:r>
              <a:rPr sz="3200" dirty="0">
                <a:latin typeface="Times New Roman"/>
                <a:cs typeface="Times New Roman"/>
              </a:rPr>
              <a:t>communications</a:t>
            </a:r>
            <a:r>
              <a:rPr sz="3200" spc="1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1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1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Court</a:t>
            </a:r>
            <a:r>
              <a:rPr sz="3200" spc="1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within</a:t>
            </a:r>
            <a:r>
              <a:rPr sz="3200" spc="14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whose 	</a:t>
            </a:r>
            <a:r>
              <a:rPr sz="3200" dirty="0">
                <a:latin typeface="Times New Roman"/>
                <a:cs typeface="Times New Roman"/>
              </a:rPr>
              <a:t>local</a:t>
            </a:r>
            <a:r>
              <a:rPr sz="3200" spc="610" dirty="0">
                <a:latin typeface="Times New Roman"/>
                <a:cs typeface="Times New Roman"/>
              </a:rPr>
              <a:t>     </a:t>
            </a:r>
            <a:r>
              <a:rPr sz="3200" dirty="0">
                <a:latin typeface="Times New Roman"/>
                <a:cs typeface="Times New Roman"/>
              </a:rPr>
              <a:t>jurisdiction</a:t>
            </a:r>
            <a:r>
              <a:rPr sz="3200" spc="615" dirty="0">
                <a:latin typeface="Times New Roman"/>
                <a:cs typeface="Times New Roman"/>
              </a:rPr>
              <a:t>     </a:t>
            </a:r>
            <a:r>
              <a:rPr sz="3200" dirty="0">
                <a:latin typeface="Times New Roman"/>
                <a:cs typeface="Times New Roman"/>
              </a:rPr>
              <a:t>such</a:t>
            </a:r>
            <a:r>
              <a:rPr sz="3200" spc="610" dirty="0">
                <a:latin typeface="Times New Roman"/>
                <a:cs typeface="Times New Roman"/>
              </a:rPr>
              <a:t>     </a:t>
            </a:r>
            <a:r>
              <a:rPr sz="3200" spc="-10" dirty="0">
                <a:latin typeface="Times New Roman"/>
                <a:cs typeface="Times New Roman"/>
              </a:rPr>
              <a:t>electronic 	</a:t>
            </a:r>
            <a:r>
              <a:rPr sz="3200" dirty="0">
                <a:latin typeface="Times New Roman"/>
                <a:cs typeface="Times New Roman"/>
              </a:rPr>
              <a:t>communications</a:t>
            </a:r>
            <a:r>
              <a:rPr sz="3200" spc="7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7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letters</a:t>
            </a:r>
            <a:r>
              <a:rPr sz="3200" spc="7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7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messages</a:t>
            </a:r>
            <a:r>
              <a:rPr sz="3200" spc="73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were 	</a:t>
            </a:r>
            <a:r>
              <a:rPr sz="3200" dirty="0">
                <a:latin typeface="Times New Roman"/>
                <a:cs typeface="Times New Roman"/>
              </a:rPr>
              <a:t>sent</a:t>
            </a:r>
            <a:r>
              <a:rPr sz="3200" spc="2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2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were</a:t>
            </a:r>
            <a:r>
              <a:rPr sz="3200" spc="3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received</a:t>
            </a:r>
            <a:r>
              <a:rPr sz="3200" spc="3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has</a:t>
            </a:r>
            <a:r>
              <a:rPr sz="3200" spc="3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been</a:t>
            </a:r>
            <a:r>
              <a:rPr sz="3200" spc="2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empowered</a:t>
            </a:r>
            <a:r>
              <a:rPr sz="3200" spc="31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to 	</a:t>
            </a:r>
            <a:r>
              <a:rPr sz="3200" dirty="0">
                <a:latin typeface="Times New Roman"/>
                <a:cs typeface="Times New Roman"/>
              </a:rPr>
              <a:t>try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such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offence.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Custody</a:t>
            </a:r>
            <a:r>
              <a:rPr sz="4400" spc="-55" dirty="0"/>
              <a:t> </a:t>
            </a:r>
            <a:r>
              <a:rPr sz="4400" dirty="0"/>
              <a:t>of</a:t>
            </a:r>
            <a:r>
              <a:rPr sz="4400" spc="-25" dirty="0"/>
              <a:t> </a:t>
            </a:r>
            <a:r>
              <a:rPr sz="4400" dirty="0"/>
              <a:t>an</a:t>
            </a:r>
            <a:r>
              <a:rPr sz="4400" spc="-40" dirty="0"/>
              <a:t> </a:t>
            </a:r>
            <a:r>
              <a:rPr sz="4400" spc="-10" dirty="0"/>
              <a:t>accused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54965" marR="5715" indent="-342900" algn="just">
              <a:lnSpc>
                <a:spcPct val="80000"/>
              </a:lnSpc>
              <a:spcBef>
                <a:spcPts val="695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dirty="0"/>
              <a:t>	Under</a:t>
            </a:r>
            <a:r>
              <a:rPr spc="185" dirty="0"/>
              <a:t>  </a:t>
            </a:r>
            <a:r>
              <a:rPr dirty="0"/>
              <a:t>Section</a:t>
            </a:r>
            <a:r>
              <a:rPr spc="190" dirty="0"/>
              <a:t>  </a:t>
            </a:r>
            <a:r>
              <a:rPr dirty="0"/>
              <a:t>187(2)</a:t>
            </a:r>
            <a:r>
              <a:rPr spc="200" dirty="0"/>
              <a:t>  </a:t>
            </a:r>
            <a:r>
              <a:rPr dirty="0"/>
              <a:t>of</a:t>
            </a:r>
            <a:r>
              <a:rPr spc="190" dirty="0"/>
              <a:t>  </a:t>
            </a:r>
            <a:r>
              <a:rPr dirty="0"/>
              <a:t>the</a:t>
            </a:r>
            <a:r>
              <a:rPr spc="185" dirty="0"/>
              <a:t>  </a:t>
            </a:r>
            <a:r>
              <a:rPr dirty="0"/>
              <a:t>BNSS</a:t>
            </a:r>
            <a:r>
              <a:rPr spc="185" dirty="0"/>
              <a:t>  </a:t>
            </a:r>
            <a:r>
              <a:rPr dirty="0"/>
              <a:t>(corresponding</a:t>
            </a:r>
            <a:r>
              <a:rPr spc="180" dirty="0"/>
              <a:t>  </a:t>
            </a:r>
            <a:r>
              <a:rPr spc="-25" dirty="0"/>
              <a:t>to </a:t>
            </a:r>
            <a:r>
              <a:rPr dirty="0"/>
              <a:t>Section</a:t>
            </a:r>
            <a:r>
              <a:rPr spc="15" dirty="0"/>
              <a:t>  </a:t>
            </a:r>
            <a:r>
              <a:rPr dirty="0"/>
              <a:t>167(2)</a:t>
            </a:r>
            <a:r>
              <a:rPr spc="15" dirty="0"/>
              <a:t>  </a:t>
            </a:r>
            <a:r>
              <a:rPr dirty="0"/>
              <a:t>of</a:t>
            </a:r>
            <a:r>
              <a:rPr spc="15" dirty="0"/>
              <a:t>  </a:t>
            </a:r>
            <a:r>
              <a:rPr dirty="0"/>
              <a:t>the</a:t>
            </a:r>
            <a:r>
              <a:rPr spc="25" dirty="0"/>
              <a:t>  </a:t>
            </a:r>
            <a:r>
              <a:rPr dirty="0"/>
              <a:t>CrPC),</a:t>
            </a:r>
            <a:r>
              <a:rPr spc="15" dirty="0"/>
              <a:t>  </a:t>
            </a:r>
            <a:r>
              <a:rPr dirty="0"/>
              <a:t>a</a:t>
            </a:r>
            <a:r>
              <a:rPr spc="25" dirty="0"/>
              <a:t>  </a:t>
            </a:r>
            <a:r>
              <a:rPr dirty="0"/>
              <a:t>Magistrate</a:t>
            </a:r>
            <a:r>
              <a:rPr spc="25" dirty="0"/>
              <a:t>  </a:t>
            </a:r>
            <a:r>
              <a:rPr dirty="0"/>
              <a:t>to</a:t>
            </a:r>
            <a:r>
              <a:rPr spc="20" dirty="0"/>
              <a:t>  </a:t>
            </a:r>
            <a:r>
              <a:rPr dirty="0"/>
              <a:t>whom</a:t>
            </a:r>
            <a:r>
              <a:rPr spc="20" dirty="0"/>
              <a:t>  </a:t>
            </a:r>
            <a:r>
              <a:rPr spc="-25" dirty="0"/>
              <a:t>an </a:t>
            </a:r>
            <a:r>
              <a:rPr dirty="0"/>
              <a:t>accused</a:t>
            </a:r>
            <a:r>
              <a:rPr spc="-35" dirty="0"/>
              <a:t> </a:t>
            </a:r>
            <a:r>
              <a:rPr dirty="0"/>
              <a:t>is</a:t>
            </a:r>
            <a:r>
              <a:rPr spc="-10" dirty="0"/>
              <a:t> </a:t>
            </a:r>
            <a:r>
              <a:rPr dirty="0"/>
              <a:t>forwarded,</a:t>
            </a:r>
            <a:r>
              <a:rPr spc="-35" dirty="0"/>
              <a:t> </a:t>
            </a:r>
            <a:r>
              <a:rPr dirty="0"/>
              <a:t>may</a:t>
            </a:r>
            <a:r>
              <a:rPr spc="-10" dirty="0"/>
              <a:t> </a:t>
            </a:r>
            <a:r>
              <a:rPr dirty="0"/>
              <a:t>authorize</a:t>
            </a:r>
            <a:r>
              <a:rPr spc="-20" dirty="0"/>
              <a:t> </a:t>
            </a:r>
            <a:r>
              <a:rPr dirty="0"/>
              <a:t>detention</a:t>
            </a:r>
            <a:r>
              <a:rPr spc="-3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dirty="0"/>
              <a:t>custody</a:t>
            </a:r>
            <a:r>
              <a:rPr spc="-15" dirty="0"/>
              <a:t> </a:t>
            </a:r>
            <a:r>
              <a:rPr spc="-25" dirty="0"/>
              <a:t>of </a:t>
            </a:r>
            <a:r>
              <a:rPr dirty="0"/>
              <a:t>the</a:t>
            </a:r>
            <a:r>
              <a:rPr spc="150" dirty="0"/>
              <a:t> </a:t>
            </a:r>
            <a:r>
              <a:rPr dirty="0"/>
              <a:t>accused</a:t>
            </a:r>
            <a:r>
              <a:rPr spc="165" dirty="0"/>
              <a:t> </a:t>
            </a:r>
            <a:r>
              <a:rPr dirty="0"/>
              <a:t>for</a:t>
            </a:r>
            <a:r>
              <a:rPr spc="155" dirty="0"/>
              <a:t> </a:t>
            </a:r>
            <a:r>
              <a:rPr dirty="0"/>
              <a:t>a</a:t>
            </a:r>
            <a:r>
              <a:rPr spc="155" dirty="0"/>
              <a:t> </a:t>
            </a:r>
            <a:r>
              <a:rPr dirty="0"/>
              <a:t>term</a:t>
            </a:r>
            <a:r>
              <a:rPr spc="145" dirty="0"/>
              <a:t> </a:t>
            </a:r>
            <a:r>
              <a:rPr dirty="0"/>
              <a:t>not</a:t>
            </a:r>
            <a:r>
              <a:rPr spc="145" dirty="0"/>
              <a:t> </a:t>
            </a:r>
            <a:r>
              <a:rPr dirty="0"/>
              <a:t>exceeding</a:t>
            </a:r>
            <a:r>
              <a:rPr spc="160" dirty="0"/>
              <a:t> </a:t>
            </a:r>
            <a:r>
              <a:rPr dirty="0"/>
              <a:t>15</a:t>
            </a:r>
            <a:r>
              <a:rPr spc="140" dirty="0"/>
              <a:t> </a:t>
            </a:r>
            <a:r>
              <a:rPr dirty="0"/>
              <a:t>days</a:t>
            </a:r>
            <a:r>
              <a:rPr spc="145" dirty="0"/>
              <a:t> </a:t>
            </a:r>
            <a:r>
              <a:rPr dirty="0"/>
              <a:t>in</a:t>
            </a:r>
            <a:r>
              <a:rPr spc="135" dirty="0"/>
              <a:t> </a:t>
            </a:r>
            <a:r>
              <a:rPr dirty="0"/>
              <a:t>the</a:t>
            </a:r>
            <a:r>
              <a:rPr spc="130" dirty="0"/>
              <a:t> </a:t>
            </a:r>
            <a:r>
              <a:rPr spc="-10" dirty="0"/>
              <a:t>whole, </a:t>
            </a:r>
            <a:r>
              <a:rPr dirty="0"/>
              <a:t>or</a:t>
            </a:r>
            <a:r>
              <a:rPr spc="235" dirty="0"/>
              <a:t> </a:t>
            </a:r>
            <a:r>
              <a:rPr dirty="0"/>
              <a:t>in</a:t>
            </a:r>
            <a:r>
              <a:rPr spc="220" dirty="0"/>
              <a:t> </a:t>
            </a:r>
            <a:r>
              <a:rPr dirty="0"/>
              <a:t>parts</a:t>
            </a:r>
            <a:r>
              <a:rPr spc="250" dirty="0"/>
              <a:t> </a:t>
            </a:r>
            <a:r>
              <a:rPr dirty="0"/>
              <a:t>at</a:t>
            </a:r>
            <a:r>
              <a:rPr spc="250" dirty="0"/>
              <a:t> </a:t>
            </a:r>
            <a:r>
              <a:rPr dirty="0"/>
              <a:t>any</a:t>
            </a:r>
            <a:r>
              <a:rPr spc="220" dirty="0"/>
              <a:t> </a:t>
            </a:r>
            <a:r>
              <a:rPr dirty="0"/>
              <a:t>time</a:t>
            </a:r>
            <a:r>
              <a:rPr spc="235" dirty="0"/>
              <a:t> </a:t>
            </a:r>
            <a:r>
              <a:rPr dirty="0"/>
              <a:t>during</a:t>
            </a:r>
            <a:r>
              <a:rPr spc="220" dirty="0"/>
              <a:t> </a:t>
            </a:r>
            <a:r>
              <a:rPr dirty="0"/>
              <a:t>the</a:t>
            </a:r>
            <a:r>
              <a:rPr spc="235" dirty="0"/>
              <a:t> </a:t>
            </a:r>
            <a:r>
              <a:rPr dirty="0"/>
              <a:t>initial</a:t>
            </a:r>
            <a:r>
              <a:rPr spc="250" dirty="0"/>
              <a:t> </a:t>
            </a:r>
            <a:r>
              <a:rPr dirty="0"/>
              <a:t>40</a:t>
            </a:r>
            <a:r>
              <a:rPr spc="220" dirty="0"/>
              <a:t> </a:t>
            </a:r>
            <a:r>
              <a:rPr dirty="0"/>
              <a:t>days</a:t>
            </a:r>
            <a:r>
              <a:rPr spc="250" dirty="0"/>
              <a:t> </a:t>
            </a:r>
            <a:r>
              <a:rPr dirty="0"/>
              <a:t>out</a:t>
            </a:r>
            <a:r>
              <a:rPr spc="245" dirty="0"/>
              <a:t> </a:t>
            </a:r>
            <a:r>
              <a:rPr dirty="0"/>
              <a:t>of</a:t>
            </a:r>
            <a:r>
              <a:rPr spc="240" dirty="0"/>
              <a:t> </a:t>
            </a:r>
            <a:r>
              <a:rPr spc="-25" dirty="0"/>
              <a:t>60 </a:t>
            </a:r>
            <a:r>
              <a:rPr dirty="0"/>
              <a:t>days</a:t>
            </a:r>
            <a:r>
              <a:rPr spc="-10" dirty="0"/>
              <a:t> </a:t>
            </a:r>
            <a:r>
              <a:rPr dirty="0"/>
              <a:t>or</a:t>
            </a:r>
            <a:r>
              <a:rPr spc="-45" dirty="0"/>
              <a:t> </a:t>
            </a:r>
            <a:r>
              <a:rPr dirty="0"/>
              <a:t>60</a:t>
            </a:r>
            <a:r>
              <a:rPr spc="-15" dirty="0"/>
              <a:t> </a:t>
            </a:r>
            <a:r>
              <a:rPr dirty="0"/>
              <a:t>days</a:t>
            </a:r>
            <a:r>
              <a:rPr spc="-35" dirty="0"/>
              <a:t> </a:t>
            </a:r>
            <a:r>
              <a:rPr dirty="0"/>
              <a:t>out</a:t>
            </a:r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dirty="0"/>
              <a:t>90</a:t>
            </a:r>
            <a:r>
              <a:rPr spc="-40" dirty="0"/>
              <a:t> </a:t>
            </a:r>
            <a:r>
              <a:rPr spc="-10" dirty="0"/>
              <a:t>days.</a:t>
            </a:r>
          </a:p>
          <a:p>
            <a:pPr marL="354965" marR="5080" indent="-342900" algn="just">
              <a:lnSpc>
                <a:spcPct val="8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dirty="0"/>
              <a:t>	The</a:t>
            </a:r>
            <a:r>
              <a:rPr spc="114" dirty="0"/>
              <a:t>  </a:t>
            </a:r>
            <a:r>
              <a:rPr dirty="0"/>
              <a:t>Magistrate</a:t>
            </a:r>
            <a:r>
              <a:rPr spc="120" dirty="0"/>
              <a:t>  </a:t>
            </a:r>
            <a:r>
              <a:rPr dirty="0"/>
              <a:t>may</a:t>
            </a:r>
            <a:r>
              <a:rPr spc="125" dirty="0"/>
              <a:t>  </a:t>
            </a:r>
            <a:r>
              <a:rPr dirty="0"/>
              <a:t>now</a:t>
            </a:r>
            <a:r>
              <a:rPr spc="110" dirty="0"/>
              <a:t>  </a:t>
            </a:r>
            <a:r>
              <a:rPr dirty="0"/>
              <a:t>authorize</a:t>
            </a:r>
            <a:r>
              <a:rPr spc="120" dirty="0"/>
              <a:t>  </a:t>
            </a:r>
            <a:r>
              <a:rPr dirty="0"/>
              <a:t>detention</a:t>
            </a:r>
            <a:r>
              <a:rPr spc="114" dirty="0"/>
              <a:t>  </a:t>
            </a:r>
            <a:r>
              <a:rPr dirty="0"/>
              <a:t>in</a:t>
            </a:r>
            <a:r>
              <a:rPr spc="110" dirty="0"/>
              <a:t>  </a:t>
            </a:r>
            <a:r>
              <a:rPr spc="-10" dirty="0"/>
              <a:t>police </a:t>
            </a:r>
            <a:r>
              <a:rPr dirty="0"/>
              <a:t>custody</a:t>
            </a:r>
            <a:r>
              <a:rPr spc="-20" dirty="0"/>
              <a:t> </a:t>
            </a:r>
            <a:r>
              <a:rPr dirty="0"/>
              <a:t>beyond</a:t>
            </a:r>
            <a:r>
              <a:rPr spc="10" dirty="0"/>
              <a:t> </a:t>
            </a:r>
            <a:r>
              <a:rPr dirty="0"/>
              <a:t>the</a:t>
            </a:r>
            <a:r>
              <a:rPr spc="20" dirty="0"/>
              <a:t> </a:t>
            </a:r>
            <a:r>
              <a:rPr dirty="0"/>
              <a:t>period</a:t>
            </a:r>
            <a:r>
              <a:rPr spc="10" dirty="0"/>
              <a:t> </a:t>
            </a:r>
            <a:r>
              <a:rPr dirty="0"/>
              <a:t>of 15</a:t>
            </a:r>
            <a:r>
              <a:rPr spc="10" dirty="0"/>
              <a:t> </a:t>
            </a:r>
            <a:r>
              <a:rPr dirty="0"/>
              <a:t>days</a:t>
            </a:r>
            <a:r>
              <a:rPr spc="10" dirty="0"/>
              <a:t> </a:t>
            </a:r>
            <a:r>
              <a:rPr dirty="0"/>
              <a:t>if</a:t>
            </a:r>
            <a:r>
              <a:rPr spc="5" dirty="0"/>
              <a:t> </a:t>
            </a:r>
            <a:r>
              <a:rPr dirty="0"/>
              <a:t>there</a:t>
            </a:r>
            <a:r>
              <a:rPr spc="20" dirty="0"/>
              <a:t> </a:t>
            </a:r>
            <a:r>
              <a:rPr dirty="0"/>
              <a:t>exist</a:t>
            </a:r>
            <a:r>
              <a:rPr spc="10" dirty="0"/>
              <a:t> </a:t>
            </a:r>
            <a:r>
              <a:rPr spc="-10" dirty="0"/>
              <a:t>adequate </a:t>
            </a:r>
            <a:r>
              <a:rPr dirty="0"/>
              <a:t>grounds</a:t>
            </a:r>
            <a:r>
              <a:rPr spc="509" dirty="0"/>
              <a:t> </a:t>
            </a:r>
            <a:r>
              <a:rPr dirty="0"/>
              <a:t>for</a:t>
            </a:r>
            <a:r>
              <a:rPr spc="525" dirty="0"/>
              <a:t> </a:t>
            </a:r>
            <a:r>
              <a:rPr dirty="0"/>
              <a:t>doing</a:t>
            </a:r>
            <a:r>
              <a:rPr spc="509" dirty="0"/>
              <a:t> </a:t>
            </a:r>
            <a:r>
              <a:rPr dirty="0"/>
              <a:t>so.</a:t>
            </a:r>
            <a:r>
              <a:rPr spc="530" dirty="0"/>
              <a:t> </a:t>
            </a:r>
            <a:r>
              <a:rPr dirty="0"/>
              <a:t>However,</a:t>
            </a:r>
            <a:r>
              <a:rPr spc="505" dirty="0"/>
              <a:t> </a:t>
            </a:r>
            <a:r>
              <a:rPr dirty="0"/>
              <a:t>such</a:t>
            </a:r>
            <a:r>
              <a:rPr spc="509" dirty="0"/>
              <a:t> </a:t>
            </a:r>
            <a:r>
              <a:rPr dirty="0"/>
              <a:t>detention</a:t>
            </a:r>
            <a:r>
              <a:rPr spc="505" dirty="0"/>
              <a:t> </a:t>
            </a:r>
            <a:r>
              <a:rPr dirty="0"/>
              <a:t>shall</a:t>
            </a:r>
            <a:r>
              <a:rPr spc="515" dirty="0"/>
              <a:t> </a:t>
            </a:r>
            <a:r>
              <a:rPr spc="-25" dirty="0"/>
              <a:t>not </a:t>
            </a:r>
            <a:r>
              <a:rPr dirty="0"/>
              <a:t>exceed</a:t>
            </a:r>
            <a:r>
              <a:rPr spc="165" dirty="0"/>
              <a:t>  </a:t>
            </a:r>
            <a:r>
              <a:rPr dirty="0"/>
              <a:t>90</a:t>
            </a:r>
            <a:r>
              <a:rPr spc="180" dirty="0"/>
              <a:t>  </a:t>
            </a:r>
            <a:r>
              <a:rPr dirty="0"/>
              <a:t>days,</a:t>
            </a:r>
            <a:r>
              <a:rPr spc="165" dirty="0"/>
              <a:t>  </a:t>
            </a:r>
            <a:r>
              <a:rPr dirty="0"/>
              <a:t>where</a:t>
            </a:r>
            <a:r>
              <a:rPr spc="165" dirty="0"/>
              <a:t>  </a:t>
            </a:r>
            <a:r>
              <a:rPr dirty="0"/>
              <a:t>the</a:t>
            </a:r>
            <a:r>
              <a:rPr spc="165" dirty="0"/>
              <a:t>  </a:t>
            </a:r>
            <a:r>
              <a:rPr dirty="0"/>
              <a:t>investigation</a:t>
            </a:r>
            <a:r>
              <a:rPr spc="165" dirty="0"/>
              <a:t>  </a:t>
            </a:r>
            <a:r>
              <a:rPr dirty="0"/>
              <a:t>relates</a:t>
            </a:r>
            <a:r>
              <a:rPr spc="170" dirty="0"/>
              <a:t>  </a:t>
            </a:r>
            <a:r>
              <a:rPr dirty="0"/>
              <a:t>to</a:t>
            </a:r>
            <a:r>
              <a:rPr spc="165" dirty="0"/>
              <a:t>  </a:t>
            </a:r>
            <a:r>
              <a:rPr spc="-25" dirty="0"/>
              <a:t>an </a:t>
            </a:r>
            <a:r>
              <a:rPr dirty="0"/>
              <a:t>offence</a:t>
            </a:r>
            <a:r>
              <a:rPr spc="25" dirty="0"/>
              <a:t>  </a:t>
            </a:r>
            <a:r>
              <a:rPr dirty="0"/>
              <a:t>punishable</a:t>
            </a:r>
            <a:r>
              <a:rPr spc="30" dirty="0"/>
              <a:t>  </a:t>
            </a:r>
            <a:r>
              <a:rPr dirty="0"/>
              <a:t>with</a:t>
            </a:r>
            <a:r>
              <a:rPr spc="30" dirty="0"/>
              <a:t>  </a:t>
            </a:r>
            <a:r>
              <a:rPr dirty="0"/>
              <a:t>death,</a:t>
            </a:r>
            <a:r>
              <a:rPr spc="30" dirty="0"/>
              <a:t>  </a:t>
            </a:r>
            <a:r>
              <a:rPr dirty="0"/>
              <a:t>imprisonment</a:t>
            </a:r>
            <a:r>
              <a:rPr spc="35" dirty="0"/>
              <a:t>  </a:t>
            </a:r>
            <a:r>
              <a:rPr dirty="0"/>
              <a:t>for</a:t>
            </a:r>
            <a:r>
              <a:rPr spc="30" dirty="0"/>
              <a:t>  </a:t>
            </a:r>
            <a:r>
              <a:rPr dirty="0"/>
              <a:t>life</a:t>
            </a:r>
            <a:r>
              <a:rPr spc="40" dirty="0"/>
              <a:t>  </a:t>
            </a:r>
            <a:r>
              <a:rPr spc="-25" dirty="0"/>
              <a:t>or </a:t>
            </a:r>
            <a:r>
              <a:rPr dirty="0"/>
              <a:t>imprisonment</a:t>
            </a:r>
            <a:r>
              <a:rPr spc="90" dirty="0"/>
              <a:t> </a:t>
            </a:r>
            <a:r>
              <a:rPr dirty="0"/>
              <a:t>for</a:t>
            </a:r>
            <a:r>
              <a:rPr spc="135" dirty="0"/>
              <a:t> </a:t>
            </a:r>
            <a:r>
              <a:rPr dirty="0"/>
              <a:t>a</a:t>
            </a:r>
            <a:r>
              <a:rPr spc="105" dirty="0"/>
              <a:t> </a:t>
            </a:r>
            <a:r>
              <a:rPr dirty="0"/>
              <a:t>term</a:t>
            </a:r>
            <a:r>
              <a:rPr spc="120" dirty="0"/>
              <a:t> </a:t>
            </a:r>
            <a:r>
              <a:rPr dirty="0"/>
              <a:t>of</a:t>
            </a:r>
            <a:r>
              <a:rPr spc="105" dirty="0"/>
              <a:t> </a:t>
            </a:r>
            <a:r>
              <a:rPr dirty="0"/>
              <a:t>10</a:t>
            </a:r>
            <a:r>
              <a:rPr spc="114" dirty="0"/>
              <a:t> </a:t>
            </a:r>
            <a:r>
              <a:rPr dirty="0"/>
              <a:t>years</a:t>
            </a:r>
            <a:r>
              <a:rPr spc="120" dirty="0"/>
              <a:t> </a:t>
            </a:r>
            <a:r>
              <a:rPr dirty="0"/>
              <a:t>or</a:t>
            </a:r>
            <a:r>
              <a:rPr spc="135" dirty="0"/>
              <a:t> </a:t>
            </a:r>
            <a:r>
              <a:rPr dirty="0"/>
              <a:t>more,</a:t>
            </a:r>
            <a:r>
              <a:rPr spc="110" dirty="0"/>
              <a:t> </a:t>
            </a:r>
            <a:r>
              <a:rPr dirty="0"/>
              <a:t>or</a:t>
            </a:r>
            <a:r>
              <a:rPr spc="110" dirty="0"/>
              <a:t> </a:t>
            </a:r>
            <a:r>
              <a:rPr dirty="0"/>
              <a:t>60</a:t>
            </a:r>
            <a:r>
              <a:rPr spc="114" dirty="0"/>
              <a:t> </a:t>
            </a:r>
            <a:r>
              <a:rPr dirty="0"/>
              <a:t>days</a:t>
            </a:r>
            <a:r>
              <a:rPr spc="120" dirty="0"/>
              <a:t> </a:t>
            </a:r>
            <a:r>
              <a:rPr spc="-25" dirty="0"/>
              <a:t>in </a:t>
            </a:r>
            <a:r>
              <a:rPr dirty="0"/>
              <a:t>case</a:t>
            </a:r>
            <a:r>
              <a:rPr spc="-10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dirty="0"/>
              <a:t>any</a:t>
            </a:r>
            <a:r>
              <a:rPr spc="-20" dirty="0"/>
              <a:t> </a:t>
            </a:r>
            <a:r>
              <a:rPr dirty="0"/>
              <a:t>other</a:t>
            </a:r>
            <a:r>
              <a:rPr spc="-25" dirty="0"/>
              <a:t> </a:t>
            </a:r>
            <a:r>
              <a:rPr spc="-10" dirty="0"/>
              <a:t>offence.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533400"/>
            <a:ext cx="8229600" cy="5593080"/>
          </a:xfrm>
          <a:custGeom>
            <a:avLst/>
            <a:gdLst/>
            <a:ahLst/>
            <a:cxnLst/>
            <a:rect l="l" t="t" r="r" b="b"/>
            <a:pathLst>
              <a:path w="8229600" h="5593080">
                <a:moveTo>
                  <a:pt x="8229600" y="5593079"/>
                </a:moveTo>
                <a:lnTo>
                  <a:pt x="0" y="55930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55930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889" y="552720"/>
            <a:ext cx="8074659" cy="3928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BNSS</a:t>
            </a:r>
            <a:r>
              <a:rPr sz="3200" spc="3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provides</a:t>
            </a:r>
            <a:r>
              <a:rPr sz="3200" spc="3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3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if</a:t>
            </a:r>
            <a:r>
              <a:rPr sz="3200" spc="3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accused</a:t>
            </a:r>
            <a:r>
              <a:rPr sz="3200" spc="3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35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not 	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7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custody</a:t>
            </a:r>
            <a:r>
              <a:rPr sz="3200" spc="7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(corresponding</a:t>
            </a:r>
            <a:r>
              <a:rPr sz="3200" spc="7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7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7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170</a:t>
            </a:r>
            <a:r>
              <a:rPr sz="3200" spc="70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of 	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CrPC),</a:t>
            </a:r>
            <a:r>
              <a:rPr sz="3200" spc="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police</a:t>
            </a:r>
            <a:r>
              <a:rPr sz="3200" spc="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officer</a:t>
            </a:r>
            <a:r>
              <a:rPr sz="3200" spc="3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shall</a:t>
            </a:r>
            <a:r>
              <a:rPr sz="3200" spc="6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take</a:t>
            </a:r>
            <a:r>
              <a:rPr sz="3200" spc="50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the 	</a:t>
            </a:r>
            <a:r>
              <a:rPr sz="3200" dirty="0">
                <a:latin typeface="Times New Roman"/>
                <a:cs typeface="Times New Roman"/>
              </a:rPr>
              <a:t>security</a:t>
            </a:r>
            <a:r>
              <a:rPr sz="3200" spc="48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from</a:t>
            </a:r>
            <a:r>
              <a:rPr sz="3200" spc="4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such</a:t>
            </a:r>
            <a:r>
              <a:rPr sz="3200" spc="5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person</a:t>
            </a:r>
            <a:r>
              <a:rPr sz="3200" spc="5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50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his</a:t>
            </a:r>
            <a:r>
              <a:rPr sz="3200" spc="49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appearance 	</a:t>
            </a:r>
            <a:r>
              <a:rPr sz="3200" dirty="0">
                <a:latin typeface="Times New Roman"/>
                <a:cs typeface="Times New Roman"/>
              </a:rPr>
              <a:t>before</a:t>
            </a:r>
            <a:r>
              <a:rPr sz="3200" spc="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Magistrate</a:t>
            </a:r>
            <a:r>
              <a:rPr sz="3200" spc="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Magistrate</a:t>
            </a:r>
            <a:r>
              <a:rPr sz="3200" spc="15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to 	</a:t>
            </a:r>
            <a:r>
              <a:rPr sz="3200" dirty="0">
                <a:latin typeface="Times New Roman"/>
                <a:cs typeface="Times New Roman"/>
              </a:rPr>
              <a:t>whom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such</a:t>
            </a:r>
            <a:r>
              <a:rPr sz="3200" spc="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report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forwarded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shall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refuse 	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10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accept</a:t>
            </a:r>
            <a:r>
              <a:rPr sz="3200" spc="9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1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same</a:t>
            </a:r>
            <a:r>
              <a:rPr sz="3200" spc="9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on</a:t>
            </a:r>
            <a:r>
              <a:rPr sz="3200" spc="10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9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ground</a:t>
            </a:r>
            <a:r>
              <a:rPr sz="3200" spc="10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105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the 	</a:t>
            </a:r>
            <a:r>
              <a:rPr sz="3200" dirty="0">
                <a:latin typeface="Times New Roman"/>
                <a:cs typeface="Times New Roman"/>
              </a:rPr>
              <a:t>accused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taken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custody.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Bail</a:t>
            </a:r>
            <a:r>
              <a:rPr sz="4400" spc="-120" dirty="0"/>
              <a:t> </a:t>
            </a:r>
            <a:r>
              <a:rPr sz="4400" spc="-10" dirty="0"/>
              <a:t>and</a:t>
            </a:r>
            <a:r>
              <a:rPr sz="4400" spc="-265" dirty="0"/>
              <a:t> </a:t>
            </a:r>
            <a:r>
              <a:rPr sz="4400" dirty="0"/>
              <a:t>Anticipatory</a:t>
            </a:r>
            <a:r>
              <a:rPr sz="4400" spc="-60" dirty="0"/>
              <a:t> </a:t>
            </a:r>
            <a:r>
              <a:rPr sz="4400" spc="-20" dirty="0"/>
              <a:t>Bail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50" y="1528008"/>
            <a:ext cx="8072755" cy="423227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5080" indent="-343535" algn="just">
              <a:lnSpc>
                <a:spcPct val="80000"/>
              </a:lnSpc>
              <a:spcBef>
                <a:spcPts val="8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definitions</a:t>
            </a:r>
            <a:r>
              <a:rPr sz="3000" spc="2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22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bail,</a:t>
            </a:r>
            <a:r>
              <a:rPr sz="3000" spc="2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bond,</a:t>
            </a:r>
            <a:r>
              <a:rPr sz="3000" spc="2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2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bail</a:t>
            </a:r>
            <a:r>
              <a:rPr sz="3000" spc="2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bond</a:t>
            </a:r>
            <a:r>
              <a:rPr sz="3000" spc="210" dirty="0">
                <a:latin typeface="Times New Roman"/>
                <a:cs typeface="Times New Roman"/>
              </a:rPr>
              <a:t> </a:t>
            </a:r>
            <a:r>
              <a:rPr sz="3000" spc="-20" dirty="0">
                <a:latin typeface="Times New Roman"/>
                <a:cs typeface="Times New Roman"/>
              </a:rPr>
              <a:t>have </a:t>
            </a:r>
            <a:r>
              <a:rPr sz="3000" dirty="0">
                <a:latin typeface="Times New Roman"/>
                <a:cs typeface="Times New Roman"/>
              </a:rPr>
              <a:t>also</a:t>
            </a:r>
            <a:r>
              <a:rPr sz="3000" spc="4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been</a:t>
            </a:r>
            <a:r>
              <a:rPr sz="3000" spc="45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added</a:t>
            </a:r>
            <a:r>
              <a:rPr sz="3000" spc="45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45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Section</a:t>
            </a:r>
            <a:r>
              <a:rPr sz="3000" spc="45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2</a:t>
            </a:r>
            <a:r>
              <a:rPr sz="3000" spc="45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4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4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BNSS.</a:t>
            </a:r>
            <a:r>
              <a:rPr sz="3000" spc="459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The </a:t>
            </a:r>
            <a:r>
              <a:rPr sz="3000" dirty="0">
                <a:latin typeface="Times New Roman"/>
                <a:cs typeface="Times New Roman"/>
              </a:rPr>
              <a:t>BNSS</a:t>
            </a:r>
            <a:r>
              <a:rPr sz="3000" spc="3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now</a:t>
            </a:r>
            <a:r>
              <a:rPr sz="3000" spc="3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provides</a:t>
            </a:r>
            <a:r>
              <a:rPr sz="3000" spc="3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that</a:t>
            </a:r>
            <a:r>
              <a:rPr sz="3000" spc="3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where</a:t>
            </a:r>
            <a:r>
              <a:rPr sz="3000" spc="3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</a:t>
            </a:r>
            <a:r>
              <a:rPr sz="3000" spc="34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investigation, </a:t>
            </a:r>
            <a:r>
              <a:rPr sz="3000" dirty="0">
                <a:latin typeface="Times New Roman"/>
                <a:cs typeface="Times New Roman"/>
              </a:rPr>
              <a:t>inquiry,</a:t>
            </a:r>
            <a:r>
              <a:rPr sz="3000" spc="5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or</a:t>
            </a:r>
            <a:r>
              <a:rPr sz="3000" spc="5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trial</a:t>
            </a:r>
            <a:r>
              <a:rPr sz="3000" spc="5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</a:t>
            </a:r>
            <a:r>
              <a:rPr sz="3000" spc="5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more</a:t>
            </a:r>
            <a:r>
              <a:rPr sz="3000" spc="5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than</a:t>
            </a:r>
            <a:r>
              <a:rPr sz="3000" spc="5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one</a:t>
            </a:r>
            <a:r>
              <a:rPr sz="3000" spc="5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offence</a:t>
            </a:r>
            <a:r>
              <a:rPr sz="3000" spc="5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or</a:t>
            </a:r>
            <a:r>
              <a:rPr sz="3000" spc="560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in </a:t>
            </a:r>
            <a:r>
              <a:rPr sz="3000" dirty="0">
                <a:latin typeface="Times New Roman"/>
                <a:cs typeface="Times New Roman"/>
              </a:rPr>
              <a:t>multiple</a:t>
            </a:r>
            <a:r>
              <a:rPr sz="3000" spc="5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cases</a:t>
            </a:r>
            <a:r>
              <a:rPr sz="3000" spc="5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are</a:t>
            </a:r>
            <a:r>
              <a:rPr sz="3000" spc="5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pending</a:t>
            </a:r>
            <a:r>
              <a:rPr sz="3000" spc="5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against</a:t>
            </a:r>
            <a:r>
              <a:rPr sz="3000" spc="5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5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person,</a:t>
            </a:r>
            <a:r>
              <a:rPr sz="3000" spc="580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he </a:t>
            </a:r>
            <a:r>
              <a:rPr sz="3000" dirty="0">
                <a:latin typeface="Times New Roman"/>
                <a:cs typeface="Times New Roman"/>
              </a:rPr>
              <a:t>shall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not</a:t>
            </a:r>
            <a:r>
              <a:rPr sz="3000" spc="-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be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released on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bail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by the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Court.</a:t>
            </a:r>
            <a:endParaRPr sz="30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More</a:t>
            </a:r>
            <a:r>
              <a:rPr sz="3000" spc="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importantly,</a:t>
            </a:r>
            <a:r>
              <a:rPr sz="3000" spc="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with</a:t>
            </a:r>
            <a:r>
              <a:rPr sz="3000" spc="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regard</a:t>
            </a:r>
            <a:r>
              <a:rPr sz="3000" spc="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anticipatory</a:t>
            </a:r>
            <a:r>
              <a:rPr sz="3000" spc="75" dirty="0">
                <a:latin typeface="Times New Roman"/>
                <a:cs typeface="Times New Roman"/>
              </a:rPr>
              <a:t> </a:t>
            </a:r>
            <a:r>
              <a:rPr sz="3000" spc="-20" dirty="0">
                <a:latin typeface="Times New Roman"/>
                <a:cs typeface="Times New Roman"/>
              </a:rPr>
              <a:t>bail </a:t>
            </a:r>
            <a:r>
              <a:rPr sz="3000" dirty="0">
                <a:latin typeface="Times New Roman"/>
                <a:cs typeface="Times New Roman"/>
              </a:rPr>
              <a:t>under</a:t>
            </a:r>
            <a:r>
              <a:rPr sz="3000" spc="3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Section</a:t>
            </a:r>
            <a:r>
              <a:rPr sz="3000" spc="3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438</a:t>
            </a:r>
            <a:r>
              <a:rPr sz="3000" spc="3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3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3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CrPC,</a:t>
            </a:r>
            <a:r>
              <a:rPr sz="3000" spc="3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3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new</a:t>
            </a:r>
            <a:r>
              <a:rPr sz="3000" spc="36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Section </a:t>
            </a:r>
            <a:r>
              <a:rPr sz="3000" dirty="0">
                <a:latin typeface="Times New Roman"/>
                <a:cs typeface="Times New Roman"/>
              </a:rPr>
              <a:t>482</a:t>
            </a:r>
            <a:r>
              <a:rPr sz="3000" spc="4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4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45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BNSS</a:t>
            </a:r>
            <a:r>
              <a:rPr sz="3000" spc="45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omits</a:t>
            </a:r>
            <a:r>
              <a:rPr sz="3000" spc="4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4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factors</a:t>
            </a:r>
            <a:r>
              <a:rPr sz="3000" spc="4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contained</a:t>
            </a:r>
            <a:r>
              <a:rPr sz="3000" spc="47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in </a:t>
            </a:r>
            <a:r>
              <a:rPr sz="3000" dirty="0">
                <a:latin typeface="Times New Roman"/>
                <a:cs typeface="Times New Roman"/>
              </a:rPr>
              <a:t>Section</a:t>
            </a:r>
            <a:r>
              <a:rPr sz="3000" spc="22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438(1)</a:t>
            </a:r>
            <a:r>
              <a:rPr sz="3000" spc="21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21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grant</a:t>
            </a:r>
            <a:r>
              <a:rPr sz="3000" spc="22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229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anticipatory</a:t>
            </a:r>
            <a:r>
              <a:rPr sz="3000" spc="220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bail. </a:t>
            </a:r>
            <a:r>
              <a:rPr sz="3000" dirty="0">
                <a:latin typeface="Times New Roman"/>
                <a:cs typeface="Times New Roman"/>
              </a:rPr>
              <a:t>Further,</a:t>
            </a:r>
            <a:r>
              <a:rPr sz="3000" spc="-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Section</a:t>
            </a:r>
            <a:r>
              <a:rPr sz="3000" spc="-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438(1A)</a:t>
            </a:r>
            <a:r>
              <a:rPr sz="3000" spc="-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-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(1B)</a:t>
            </a:r>
            <a:r>
              <a:rPr sz="3000" spc="-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stand</a:t>
            </a:r>
            <a:r>
              <a:rPr sz="3000" spc="-3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omitted.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350"/>
              </a:lnSpc>
            </a:pPr>
            <a:r>
              <a:rPr sz="4000" b="1" dirty="0">
                <a:latin typeface="Times New Roman"/>
                <a:cs typeface="Times New Roman"/>
              </a:rPr>
              <a:t>Cognizance</a:t>
            </a:r>
            <a:r>
              <a:rPr sz="4000" b="1" spc="-8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of</a:t>
            </a:r>
            <a:r>
              <a:rPr sz="4000" b="1" spc="-7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special</a:t>
            </a:r>
            <a:r>
              <a:rPr sz="4000" b="1" spc="-9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law</a:t>
            </a:r>
            <a:r>
              <a:rPr sz="4000" b="1" spc="-10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and</a:t>
            </a:r>
            <a:r>
              <a:rPr sz="4000" b="1" spc="-125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cases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ts val="4650"/>
              </a:lnSpc>
            </a:pPr>
            <a:r>
              <a:rPr sz="4000" b="1" dirty="0">
                <a:latin typeface="Times New Roman"/>
                <a:cs typeface="Times New Roman"/>
              </a:rPr>
              <a:t>against</a:t>
            </a:r>
            <a:r>
              <a:rPr sz="4000" b="1" spc="-114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public</a:t>
            </a:r>
            <a:r>
              <a:rPr sz="4000" b="1" spc="-114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servants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99" y="1538798"/>
            <a:ext cx="8073390" cy="414020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4965" marR="6350" indent="-342900" algn="just">
              <a:lnSpc>
                <a:spcPct val="80000"/>
              </a:lnSpc>
              <a:spcBef>
                <a:spcPts val="74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29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BNSS,</a:t>
            </a:r>
            <a:r>
              <a:rPr sz="2700" spc="2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under</a:t>
            </a:r>
            <a:r>
              <a:rPr sz="2700" spc="2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2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210(1)</a:t>
            </a:r>
            <a:r>
              <a:rPr sz="2700" spc="29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now</a:t>
            </a:r>
            <a:r>
              <a:rPr sz="2700" spc="2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permits</a:t>
            </a:r>
            <a:r>
              <a:rPr sz="2700" spc="285" dirty="0">
                <a:latin typeface="Times New Roman"/>
                <a:cs typeface="Times New Roman"/>
              </a:rPr>
              <a:t>  </a:t>
            </a:r>
            <a:r>
              <a:rPr sz="2700" spc="-50" dirty="0">
                <a:latin typeface="Times New Roman"/>
                <a:cs typeface="Times New Roman"/>
              </a:rPr>
              <a:t>a </a:t>
            </a:r>
            <a:r>
              <a:rPr sz="2700" dirty="0">
                <a:latin typeface="Times New Roman"/>
                <a:cs typeface="Times New Roman"/>
              </a:rPr>
              <a:t>magistrate</a:t>
            </a:r>
            <a:r>
              <a:rPr sz="2700" spc="5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5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take</a:t>
            </a:r>
            <a:r>
              <a:rPr sz="2700" spc="5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cognizance</a:t>
            </a:r>
            <a:r>
              <a:rPr sz="2700" spc="5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5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any</a:t>
            </a:r>
            <a:r>
              <a:rPr sz="2700" spc="5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offence</a:t>
            </a:r>
            <a:r>
              <a:rPr sz="2700" spc="5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also</a:t>
            </a:r>
            <a:r>
              <a:rPr sz="2700" spc="525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in </a:t>
            </a:r>
            <a:r>
              <a:rPr sz="2700" dirty="0">
                <a:latin typeface="Times New Roman"/>
                <a:cs typeface="Times New Roman"/>
              </a:rPr>
              <a:t>relation</a:t>
            </a:r>
            <a:r>
              <a:rPr sz="2700" spc="6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6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6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complaint</a:t>
            </a:r>
            <a:r>
              <a:rPr sz="2700" spc="6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filed</a:t>
            </a:r>
            <a:r>
              <a:rPr sz="2700" spc="6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by</a:t>
            </a:r>
            <a:r>
              <a:rPr sz="2700" spc="6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6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person</a:t>
            </a:r>
            <a:r>
              <a:rPr sz="2700" spc="5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authorized </a:t>
            </a:r>
            <a:r>
              <a:rPr sz="2700" dirty="0">
                <a:latin typeface="Times New Roman"/>
                <a:cs typeface="Times New Roman"/>
              </a:rPr>
              <a:t>under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any</a:t>
            </a:r>
            <a:r>
              <a:rPr sz="2700" spc="-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special</a:t>
            </a:r>
            <a:r>
              <a:rPr sz="2700" spc="-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law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which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constitutes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</a:t>
            </a:r>
            <a:r>
              <a:rPr sz="2700" spc="-5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offence.</a:t>
            </a:r>
            <a:endParaRPr sz="27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80000"/>
              </a:lnSpc>
              <a:spcBef>
                <a:spcPts val="65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14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Magistrate</a:t>
            </a:r>
            <a:r>
              <a:rPr sz="2700" spc="114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may</a:t>
            </a:r>
            <a:r>
              <a:rPr sz="2700" spc="10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also</a:t>
            </a:r>
            <a:r>
              <a:rPr sz="2700" spc="12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take</a:t>
            </a:r>
            <a:r>
              <a:rPr sz="2700" spc="114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cognizance</a:t>
            </a:r>
            <a:r>
              <a:rPr sz="2700" spc="114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against</a:t>
            </a:r>
            <a:r>
              <a:rPr sz="2700" spc="110" dirty="0">
                <a:latin typeface="Times New Roman"/>
                <a:cs typeface="Times New Roman"/>
              </a:rPr>
              <a:t>  </a:t>
            </a:r>
            <a:r>
              <a:rPr sz="2700" spc="-50" dirty="0">
                <a:latin typeface="Times New Roman"/>
                <a:cs typeface="Times New Roman"/>
              </a:rPr>
              <a:t>a </a:t>
            </a:r>
            <a:r>
              <a:rPr sz="2700" dirty="0">
                <a:latin typeface="Times New Roman"/>
                <a:cs typeface="Times New Roman"/>
              </a:rPr>
              <a:t>public</a:t>
            </a:r>
            <a:r>
              <a:rPr sz="2700" spc="20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servant</a:t>
            </a:r>
            <a:r>
              <a:rPr sz="2700" spc="2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arising</a:t>
            </a:r>
            <a:r>
              <a:rPr sz="2700" spc="2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2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229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course</a:t>
            </a:r>
            <a:r>
              <a:rPr sz="2700" spc="2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20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discharge</a:t>
            </a:r>
            <a:r>
              <a:rPr sz="2700" spc="2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21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his </a:t>
            </a:r>
            <a:r>
              <a:rPr sz="2700" dirty="0">
                <a:latin typeface="Times New Roman"/>
                <a:cs typeface="Times New Roman"/>
              </a:rPr>
              <a:t>official</a:t>
            </a:r>
            <a:r>
              <a:rPr sz="2700" spc="4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duties</a:t>
            </a:r>
            <a:r>
              <a:rPr sz="2700" spc="4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subject</a:t>
            </a:r>
            <a:r>
              <a:rPr sz="2700" spc="4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49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(i)</a:t>
            </a:r>
            <a:r>
              <a:rPr sz="2700" spc="49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receiving</a:t>
            </a:r>
            <a:r>
              <a:rPr sz="2700" spc="4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484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report </a:t>
            </a:r>
            <a:r>
              <a:rPr sz="2700" dirty="0">
                <a:latin typeface="Times New Roman"/>
                <a:cs typeface="Times New Roman"/>
              </a:rPr>
              <a:t>containing</a:t>
            </a:r>
            <a:r>
              <a:rPr sz="2700" spc="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facts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circumstances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incident</a:t>
            </a:r>
            <a:r>
              <a:rPr sz="2700" spc="50" dirty="0">
                <a:latin typeface="Times New Roman"/>
                <a:cs typeface="Times New Roman"/>
              </a:rPr>
              <a:t> </a:t>
            </a:r>
            <a:r>
              <a:rPr sz="2700" spc="-20" dirty="0">
                <a:latin typeface="Times New Roman"/>
                <a:cs typeface="Times New Roman"/>
              </a:rPr>
              <a:t>from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officer</a:t>
            </a:r>
            <a:r>
              <a:rPr sz="2700" spc="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superior</a:t>
            </a:r>
            <a:r>
              <a:rPr sz="2700" spc="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such</a:t>
            </a:r>
            <a:r>
              <a:rPr sz="2700" spc="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public</a:t>
            </a:r>
            <a:r>
              <a:rPr sz="2700" spc="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servant;</a:t>
            </a:r>
            <a:r>
              <a:rPr sz="2700" spc="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(ii)</a:t>
            </a:r>
            <a:r>
              <a:rPr sz="2700" spc="4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after </a:t>
            </a:r>
            <a:r>
              <a:rPr sz="2700" dirty="0">
                <a:latin typeface="Times New Roman"/>
                <a:cs typeface="Times New Roman"/>
              </a:rPr>
              <a:t>consideration</a:t>
            </a:r>
            <a:r>
              <a:rPr sz="2700" spc="12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10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14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assertions</a:t>
            </a:r>
            <a:r>
              <a:rPr sz="2700" spc="114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made</a:t>
            </a:r>
            <a:r>
              <a:rPr sz="2700" spc="12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by</a:t>
            </a:r>
            <a:r>
              <a:rPr sz="2700" spc="12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20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public </a:t>
            </a:r>
            <a:r>
              <a:rPr sz="2700" dirty="0">
                <a:latin typeface="Times New Roman"/>
                <a:cs typeface="Times New Roman"/>
              </a:rPr>
              <a:t>servant</a:t>
            </a:r>
            <a:r>
              <a:rPr sz="2700" spc="5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as</a:t>
            </a:r>
            <a:r>
              <a:rPr sz="2700" spc="4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5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50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situation</a:t>
            </a:r>
            <a:r>
              <a:rPr sz="2700" spc="5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4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led</a:t>
            </a:r>
            <a:r>
              <a:rPr sz="2700" spc="4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5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50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incident</a:t>
            </a:r>
            <a:r>
              <a:rPr sz="2700" spc="50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so </a:t>
            </a:r>
            <a:r>
              <a:rPr sz="2700" spc="-10" dirty="0">
                <a:latin typeface="Times New Roman"/>
                <a:cs typeface="Times New Roman"/>
              </a:rPr>
              <a:t>alleged.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275844"/>
            <a:ext cx="8229600" cy="1019810"/>
          </a:xfrm>
          <a:custGeom>
            <a:avLst/>
            <a:gdLst/>
            <a:ahLst/>
            <a:cxnLst/>
            <a:rect l="l" t="t" r="r" b="b"/>
            <a:pathLst>
              <a:path w="8229600" h="1019810">
                <a:moveTo>
                  <a:pt x="0" y="1019556"/>
                </a:moveTo>
                <a:lnTo>
                  <a:pt x="8229600" y="1019556"/>
                </a:lnTo>
                <a:lnTo>
                  <a:pt x="8229600" y="0"/>
                </a:lnTo>
                <a:lnTo>
                  <a:pt x="0" y="0"/>
                </a:lnTo>
                <a:lnTo>
                  <a:pt x="0" y="101955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4616" y="206718"/>
            <a:ext cx="76104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Trial</a:t>
            </a:r>
            <a:r>
              <a:rPr spc="-160" dirty="0"/>
              <a:t> </a:t>
            </a:r>
            <a:r>
              <a:rPr dirty="0"/>
              <a:t>against</a:t>
            </a:r>
            <a:r>
              <a:rPr spc="-105" dirty="0"/>
              <a:t> </a:t>
            </a:r>
            <a:r>
              <a:rPr dirty="0"/>
              <a:t>an</a:t>
            </a:r>
            <a:r>
              <a:rPr spc="-150" dirty="0"/>
              <a:t> </a:t>
            </a:r>
            <a:r>
              <a:rPr dirty="0"/>
              <a:t>absconding</a:t>
            </a:r>
            <a:r>
              <a:rPr spc="-95" dirty="0"/>
              <a:t> </a:t>
            </a:r>
            <a:r>
              <a:rPr spc="-10" dirty="0"/>
              <a:t>person</a:t>
            </a:r>
          </a:p>
        </p:txBody>
      </p:sp>
      <p:sp>
        <p:nvSpPr>
          <p:cNvPr id="4" name="object 4"/>
          <p:cNvSpPr/>
          <p:nvPr/>
        </p:nvSpPr>
        <p:spPr>
          <a:xfrm>
            <a:off x="457199" y="1295400"/>
            <a:ext cx="8229600" cy="4831080"/>
          </a:xfrm>
          <a:custGeom>
            <a:avLst/>
            <a:gdLst/>
            <a:ahLst/>
            <a:cxnLst/>
            <a:rect l="l" t="t" r="r" b="b"/>
            <a:pathLst>
              <a:path w="8229600" h="4831080">
                <a:moveTo>
                  <a:pt x="8229600" y="4831079"/>
                </a:moveTo>
                <a:lnTo>
                  <a:pt x="0" y="48310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8310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5957" y="1252248"/>
            <a:ext cx="8072755" cy="404876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4965" marR="5080" indent="-342900" algn="just">
              <a:lnSpc>
                <a:spcPct val="80000"/>
              </a:lnSpc>
              <a:spcBef>
                <a:spcPts val="620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Another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significant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addition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through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BNSS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is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introduction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of </a:t>
            </a:r>
            <a:r>
              <a:rPr sz="2200" dirty="0">
                <a:latin typeface="Times New Roman"/>
                <a:cs typeface="Times New Roman"/>
              </a:rPr>
              <a:t>Section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356,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which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provides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for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inquiry,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trial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be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conducted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50" dirty="0">
                <a:latin typeface="Times New Roman"/>
                <a:cs typeface="Times New Roman"/>
              </a:rPr>
              <a:t>a </a:t>
            </a:r>
            <a:r>
              <a:rPr sz="2200" dirty="0">
                <a:latin typeface="Times New Roman"/>
                <a:cs typeface="Times New Roman"/>
              </a:rPr>
              <a:t>judgment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be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passed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against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proclaimed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offender,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absentia.</a:t>
            </a:r>
            <a:endParaRPr sz="22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80000"/>
              </a:lnSpc>
              <a:spcBef>
                <a:spcPts val="530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2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trying</a:t>
            </a:r>
            <a:r>
              <a:rPr sz="2200" spc="2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2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proclaimed</a:t>
            </a:r>
            <a:r>
              <a:rPr sz="2200" spc="2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offender</a:t>
            </a:r>
            <a:r>
              <a:rPr sz="2200" spc="2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who</a:t>
            </a:r>
            <a:r>
              <a:rPr sz="2200" spc="2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has</a:t>
            </a:r>
            <a:r>
              <a:rPr sz="2200" spc="2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absconded</a:t>
            </a:r>
            <a:r>
              <a:rPr sz="2200" spc="3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2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evade</a:t>
            </a:r>
            <a:r>
              <a:rPr sz="2200" spc="28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trial </a:t>
            </a:r>
            <a:r>
              <a:rPr sz="2200" dirty="0">
                <a:latin typeface="Times New Roman"/>
                <a:cs typeface="Times New Roman"/>
              </a:rPr>
              <a:t>and</a:t>
            </a:r>
            <a:r>
              <a:rPr sz="2200" spc="1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where</a:t>
            </a:r>
            <a:r>
              <a:rPr sz="2200" spc="1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there</a:t>
            </a:r>
            <a:r>
              <a:rPr sz="2200" spc="1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is</a:t>
            </a:r>
            <a:r>
              <a:rPr sz="2200" spc="1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no</a:t>
            </a:r>
            <a:r>
              <a:rPr sz="2200" spc="1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immediate</a:t>
            </a:r>
            <a:r>
              <a:rPr sz="2200" spc="1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prospect</a:t>
            </a:r>
            <a:r>
              <a:rPr sz="2200" spc="1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1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arresting</a:t>
            </a:r>
            <a:r>
              <a:rPr sz="2200" spc="1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him,</a:t>
            </a:r>
            <a:r>
              <a:rPr sz="2200" spc="1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it</a:t>
            </a:r>
            <a:r>
              <a:rPr sz="2200" spc="17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shall </a:t>
            </a:r>
            <a:r>
              <a:rPr sz="2200" dirty="0">
                <a:latin typeface="Times New Roman"/>
                <a:cs typeface="Times New Roman"/>
              </a:rPr>
              <a:t>be</a:t>
            </a:r>
            <a:r>
              <a:rPr sz="2200" spc="3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deemed</a:t>
            </a:r>
            <a:r>
              <a:rPr sz="2200" spc="2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2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operate</a:t>
            </a:r>
            <a:r>
              <a:rPr sz="2200" spc="28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as</a:t>
            </a:r>
            <a:r>
              <a:rPr sz="2200" spc="2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waiver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3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right</a:t>
            </a:r>
            <a:r>
              <a:rPr sz="2200" spc="3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such</a:t>
            </a:r>
            <a:r>
              <a:rPr sz="2200" spc="3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person</a:t>
            </a:r>
            <a:r>
              <a:rPr sz="2200" spc="3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29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be </a:t>
            </a:r>
            <a:r>
              <a:rPr sz="2200" dirty="0">
                <a:latin typeface="Times New Roman"/>
                <a:cs typeface="Times New Roman"/>
              </a:rPr>
              <a:t>present</a:t>
            </a:r>
            <a:r>
              <a:rPr sz="2200" spc="5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and</a:t>
            </a:r>
            <a:r>
              <a:rPr sz="2200" spc="5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tried</a:t>
            </a:r>
            <a:r>
              <a:rPr sz="2200" spc="5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5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person,</a:t>
            </a:r>
            <a:r>
              <a:rPr sz="2200" spc="5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and</a:t>
            </a:r>
            <a:r>
              <a:rPr sz="2200" spc="5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4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Court</a:t>
            </a:r>
            <a:r>
              <a:rPr sz="2200" spc="509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shall,</a:t>
            </a:r>
            <a:r>
              <a:rPr sz="2200" spc="48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after</a:t>
            </a:r>
            <a:r>
              <a:rPr sz="2200" spc="5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recording </a:t>
            </a:r>
            <a:r>
              <a:rPr sz="2200" dirty="0">
                <a:latin typeface="Times New Roman"/>
                <a:cs typeface="Times New Roman"/>
              </a:rPr>
              <a:t>reasons</a:t>
            </a:r>
            <a:r>
              <a:rPr sz="2200" spc="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writing,</a:t>
            </a:r>
            <a:r>
              <a:rPr sz="2200" spc="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interest</a:t>
            </a:r>
            <a:r>
              <a:rPr sz="2200" spc="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justice,</a:t>
            </a:r>
            <a:r>
              <a:rPr sz="2200" spc="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proceed</a:t>
            </a:r>
            <a:r>
              <a:rPr sz="2200" spc="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with</a:t>
            </a:r>
            <a:r>
              <a:rPr sz="2200" spc="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trial</a:t>
            </a:r>
            <a:r>
              <a:rPr sz="2200" spc="4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in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1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like</a:t>
            </a:r>
            <a:r>
              <a:rPr sz="2200" spc="1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manner</a:t>
            </a:r>
            <a:r>
              <a:rPr sz="2200" spc="1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and</a:t>
            </a:r>
            <a:r>
              <a:rPr sz="2200" spc="1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with</a:t>
            </a:r>
            <a:r>
              <a:rPr sz="2200" spc="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like</a:t>
            </a:r>
            <a:r>
              <a:rPr sz="2200" spc="1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effect</a:t>
            </a:r>
            <a:r>
              <a:rPr sz="2200" spc="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as</a:t>
            </a:r>
            <a:r>
              <a:rPr sz="2200" spc="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if</a:t>
            </a:r>
            <a:r>
              <a:rPr sz="2200" spc="1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he</a:t>
            </a:r>
            <a:r>
              <a:rPr sz="2200" spc="1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was</a:t>
            </a:r>
            <a:r>
              <a:rPr sz="2200" spc="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present,</a:t>
            </a:r>
            <a:r>
              <a:rPr sz="2200" spc="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under</a:t>
            </a:r>
            <a:r>
              <a:rPr sz="2200" spc="10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this </a:t>
            </a:r>
            <a:r>
              <a:rPr sz="2200" dirty="0">
                <a:latin typeface="Times New Roman"/>
                <a:cs typeface="Times New Roman"/>
              </a:rPr>
              <a:t>Sanhita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and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pronounce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judgment.</a:t>
            </a:r>
            <a:endParaRPr sz="2200">
              <a:latin typeface="Times New Roman"/>
              <a:cs typeface="Times New Roman"/>
            </a:endParaRPr>
          </a:p>
          <a:p>
            <a:pPr marL="354965" marR="7620" indent="-342900" algn="just">
              <a:lnSpc>
                <a:spcPts val="2110"/>
              </a:lnSpc>
              <a:spcBef>
                <a:spcPts val="509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Further,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proclaimed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offender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shall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not prefer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appeal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unless</a:t>
            </a:r>
            <a:r>
              <a:rPr sz="2200" spc="-25" dirty="0">
                <a:latin typeface="Times New Roman"/>
                <a:cs typeface="Times New Roman"/>
              </a:rPr>
              <a:t> he </a:t>
            </a:r>
            <a:r>
              <a:rPr sz="2200" dirty="0">
                <a:latin typeface="Times New Roman"/>
                <a:cs typeface="Times New Roman"/>
              </a:rPr>
              <a:t>presents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himself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before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Court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of</a:t>
            </a:r>
            <a:r>
              <a:rPr sz="2200" spc="-14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Appeal.</a:t>
            </a:r>
            <a:endParaRPr sz="22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ts val="2110"/>
              </a:lnSpc>
              <a:spcBef>
                <a:spcPts val="535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Further,</a:t>
            </a:r>
            <a:r>
              <a:rPr sz="2200" spc="3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no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appeal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against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conviction</a:t>
            </a:r>
            <a:r>
              <a:rPr sz="2200" spc="3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shall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lie</a:t>
            </a:r>
            <a:r>
              <a:rPr sz="2200" spc="3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after</a:t>
            </a:r>
            <a:r>
              <a:rPr sz="2200" spc="3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3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expiry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of </a:t>
            </a:r>
            <a:r>
              <a:rPr sz="2200" dirty="0">
                <a:latin typeface="Times New Roman"/>
                <a:cs typeface="Times New Roman"/>
              </a:rPr>
              <a:t>three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years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from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date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judgment.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350"/>
              </a:lnSpc>
            </a:pPr>
            <a:r>
              <a:rPr sz="4000" b="1" dirty="0">
                <a:latin typeface="Times New Roman"/>
                <a:cs typeface="Times New Roman"/>
              </a:rPr>
              <a:t>Other</a:t>
            </a:r>
            <a:r>
              <a:rPr sz="4000" b="1" spc="-21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relevant</a:t>
            </a:r>
            <a:r>
              <a:rPr sz="4000" b="1" spc="-13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provisions</a:t>
            </a:r>
            <a:r>
              <a:rPr sz="4000" b="1" spc="-16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In</a:t>
            </a:r>
            <a:r>
              <a:rPr sz="4000" b="1" spc="-180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relation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ts val="4650"/>
              </a:lnSpc>
            </a:pPr>
            <a:r>
              <a:rPr sz="4000" b="1" dirty="0">
                <a:latin typeface="Times New Roman"/>
                <a:cs typeface="Times New Roman"/>
              </a:rPr>
              <a:t>to</a:t>
            </a:r>
            <a:r>
              <a:rPr sz="4000" b="1" spc="-55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trial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50" y="1528008"/>
            <a:ext cx="8072755" cy="450659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5080" indent="-343535" algn="just">
              <a:lnSpc>
                <a:spcPct val="80000"/>
              </a:lnSpc>
              <a:spcBef>
                <a:spcPts val="8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Section</a:t>
            </a:r>
            <a:r>
              <a:rPr sz="3000" spc="2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269(7)</a:t>
            </a:r>
            <a:r>
              <a:rPr sz="3000" spc="2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2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BNSS</a:t>
            </a:r>
            <a:r>
              <a:rPr sz="3000" spc="3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(corresponding</a:t>
            </a:r>
            <a:r>
              <a:rPr sz="3000" spc="25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Section</a:t>
            </a:r>
            <a:r>
              <a:rPr sz="3000" spc="1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246</a:t>
            </a:r>
            <a:r>
              <a:rPr sz="3000" spc="1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114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CrPC)</a:t>
            </a:r>
            <a:r>
              <a:rPr sz="3000" spc="114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which</a:t>
            </a:r>
            <a:r>
              <a:rPr sz="3000" spc="1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is</a:t>
            </a:r>
            <a:r>
              <a:rPr sz="3000" spc="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newly</a:t>
            </a:r>
            <a:r>
              <a:rPr sz="3000" spc="12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inserted </a:t>
            </a:r>
            <a:r>
              <a:rPr sz="3000" dirty="0">
                <a:latin typeface="Times New Roman"/>
                <a:cs typeface="Times New Roman"/>
              </a:rPr>
              <a:t>provides</a:t>
            </a:r>
            <a:r>
              <a:rPr sz="3000" spc="204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that</a:t>
            </a:r>
            <a:r>
              <a:rPr sz="3000" spc="2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where</a:t>
            </a:r>
            <a:r>
              <a:rPr sz="3000" spc="2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despite</a:t>
            </a:r>
            <a:r>
              <a:rPr sz="3000" spc="1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giving</a:t>
            </a:r>
            <a:r>
              <a:rPr sz="3000" spc="2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opportunity</a:t>
            </a:r>
            <a:r>
              <a:rPr sz="3000" spc="210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prosecution</a:t>
            </a:r>
            <a:r>
              <a:rPr sz="3000" spc="5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6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after</a:t>
            </a:r>
            <a:r>
              <a:rPr sz="3000" spc="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taking</a:t>
            </a:r>
            <a:r>
              <a:rPr sz="3000" spc="6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all</a:t>
            </a:r>
            <a:r>
              <a:rPr sz="3000" spc="45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reasonable </a:t>
            </a:r>
            <a:r>
              <a:rPr sz="3000" dirty="0">
                <a:latin typeface="Times New Roman"/>
                <a:cs typeface="Times New Roman"/>
              </a:rPr>
              <a:t>measures,,</a:t>
            </a:r>
            <a:r>
              <a:rPr sz="3000" spc="53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if</a:t>
            </a:r>
            <a:r>
              <a:rPr sz="3000" spc="5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5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attendance</a:t>
            </a:r>
            <a:r>
              <a:rPr sz="3000" spc="54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530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prosecution </a:t>
            </a:r>
            <a:r>
              <a:rPr sz="3000" dirty="0">
                <a:latin typeface="Times New Roman"/>
                <a:cs typeface="Times New Roman"/>
              </a:rPr>
              <a:t>witnesses</a:t>
            </a:r>
            <a:r>
              <a:rPr sz="3000" spc="53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cannot</a:t>
            </a:r>
            <a:r>
              <a:rPr sz="3000" spc="54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be</a:t>
            </a:r>
            <a:r>
              <a:rPr sz="3000" spc="53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secured</a:t>
            </a:r>
            <a:r>
              <a:rPr sz="3000" spc="53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535" dirty="0">
                <a:latin typeface="Times New Roman"/>
                <a:cs typeface="Times New Roman"/>
              </a:rPr>
              <a:t>   </a:t>
            </a:r>
            <a:r>
              <a:rPr sz="3000" spc="-10" dirty="0">
                <a:latin typeface="Times New Roman"/>
                <a:cs typeface="Times New Roman"/>
              </a:rPr>
              <a:t>cross </a:t>
            </a:r>
            <a:r>
              <a:rPr sz="3000" dirty="0">
                <a:latin typeface="Times New Roman"/>
                <a:cs typeface="Times New Roman"/>
              </a:rPr>
              <a:t>examination,</a:t>
            </a:r>
            <a:r>
              <a:rPr sz="3000" spc="1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it</a:t>
            </a:r>
            <a:r>
              <a:rPr sz="3000" spc="1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shall</a:t>
            </a:r>
            <a:r>
              <a:rPr sz="3000" spc="1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be</a:t>
            </a:r>
            <a:r>
              <a:rPr sz="3000" spc="1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deemed</a:t>
            </a:r>
            <a:r>
              <a:rPr sz="3000" spc="1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that</a:t>
            </a:r>
            <a:r>
              <a:rPr sz="3000" spc="1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such</a:t>
            </a:r>
            <a:r>
              <a:rPr sz="3000" spc="15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witness </a:t>
            </a:r>
            <a:r>
              <a:rPr sz="3000" dirty="0">
                <a:latin typeface="Times New Roman"/>
                <a:cs typeface="Times New Roman"/>
              </a:rPr>
              <a:t>has</a:t>
            </a:r>
            <a:r>
              <a:rPr sz="3000" spc="6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not</a:t>
            </a:r>
            <a:r>
              <a:rPr sz="3000" spc="6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been</a:t>
            </a:r>
            <a:r>
              <a:rPr sz="3000" spc="6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examined</a:t>
            </a:r>
            <a:r>
              <a:rPr sz="3000" spc="6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6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not</a:t>
            </a:r>
            <a:r>
              <a:rPr sz="3000" spc="6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being</a:t>
            </a:r>
            <a:r>
              <a:rPr sz="3000" spc="64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available,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13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3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Magistrate</a:t>
            </a:r>
            <a:r>
              <a:rPr sz="3000" spc="12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may</a:t>
            </a:r>
            <a:r>
              <a:rPr sz="3000" spc="1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close</a:t>
            </a:r>
            <a:r>
              <a:rPr sz="3000" spc="12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25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prosecution </a:t>
            </a:r>
            <a:r>
              <a:rPr sz="3000" dirty="0">
                <a:latin typeface="Times New Roman"/>
                <a:cs typeface="Times New Roman"/>
              </a:rPr>
              <a:t>evidence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reasons</a:t>
            </a:r>
            <a:r>
              <a:rPr sz="3000" spc="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be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recorded</a:t>
            </a:r>
            <a:r>
              <a:rPr sz="3000" spc="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</a:t>
            </a:r>
            <a:r>
              <a:rPr sz="3000" spc="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writing</a:t>
            </a:r>
            <a:r>
              <a:rPr sz="3000" spc="2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and </a:t>
            </a:r>
            <a:r>
              <a:rPr sz="3000" dirty="0">
                <a:latin typeface="Times New Roman"/>
                <a:cs typeface="Times New Roman"/>
              </a:rPr>
              <a:t>proceed with the</a:t>
            </a:r>
            <a:r>
              <a:rPr sz="3000" spc="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case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on</a:t>
            </a:r>
            <a:r>
              <a:rPr sz="3000" spc="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basis</a:t>
            </a:r>
            <a:r>
              <a:rPr sz="3000" spc="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materials </a:t>
            </a:r>
            <a:r>
              <a:rPr sz="3000" dirty="0">
                <a:latin typeface="Times New Roman"/>
                <a:cs typeface="Times New Roman"/>
              </a:rPr>
              <a:t>on </a:t>
            </a:r>
            <a:r>
              <a:rPr sz="3000" spc="-10" dirty="0">
                <a:latin typeface="Times New Roman"/>
                <a:cs typeface="Times New Roman"/>
              </a:rPr>
              <a:t>record.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533400"/>
            <a:ext cx="8229600" cy="5593080"/>
          </a:xfrm>
          <a:custGeom>
            <a:avLst/>
            <a:gdLst/>
            <a:ahLst/>
            <a:cxnLst/>
            <a:rect l="l" t="t" r="r" b="b"/>
            <a:pathLst>
              <a:path w="8229600" h="5593080">
                <a:moveTo>
                  <a:pt x="8229600" y="5593079"/>
                </a:moveTo>
                <a:lnTo>
                  <a:pt x="0" y="55930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55930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57" y="490201"/>
            <a:ext cx="8072120" cy="485330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4965" marR="7620" indent="-342900" algn="just">
              <a:lnSpc>
                <a:spcPct val="80000"/>
              </a:lnSpc>
              <a:spcBef>
                <a:spcPts val="620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Section</a:t>
            </a:r>
            <a:r>
              <a:rPr sz="2200" spc="4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336</a:t>
            </a:r>
            <a:r>
              <a:rPr sz="2200" spc="4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4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48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BNSS</a:t>
            </a:r>
            <a:r>
              <a:rPr sz="2200" spc="4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provides</a:t>
            </a:r>
            <a:r>
              <a:rPr sz="2200" spc="4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that</a:t>
            </a:r>
            <a:r>
              <a:rPr sz="2200" spc="48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where</a:t>
            </a:r>
            <a:r>
              <a:rPr sz="2200" spc="48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any</a:t>
            </a:r>
            <a:r>
              <a:rPr sz="2200" spc="4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document</a:t>
            </a:r>
            <a:r>
              <a:rPr sz="2200" spc="48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or </a:t>
            </a:r>
            <a:r>
              <a:rPr sz="2200" dirty="0">
                <a:latin typeface="Times New Roman"/>
                <a:cs typeface="Times New Roman"/>
              </a:rPr>
              <a:t>report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prepared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by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public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servant,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scientific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expert,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medical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officer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2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investigating</a:t>
            </a:r>
            <a:r>
              <a:rPr sz="2200" spc="2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officer</a:t>
            </a:r>
            <a:r>
              <a:rPr sz="2200" spc="229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is</a:t>
            </a:r>
            <a:r>
              <a:rPr sz="2200" spc="2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purported</a:t>
            </a:r>
            <a:r>
              <a:rPr sz="2200" spc="2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2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be</a:t>
            </a:r>
            <a:r>
              <a:rPr sz="2200" spc="2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used</a:t>
            </a:r>
            <a:r>
              <a:rPr sz="2200" spc="2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as</a:t>
            </a:r>
            <a:r>
              <a:rPr sz="2200" spc="2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evidence</a:t>
            </a:r>
            <a:r>
              <a:rPr sz="2200" spc="2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23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any </a:t>
            </a:r>
            <a:r>
              <a:rPr sz="2200" spc="-20" dirty="0">
                <a:latin typeface="Times New Roman"/>
                <a:cs typeface="Times New Roman"/>
              </a:rPr>
              <a:t>enquiry,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trial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other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proceeding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under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this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Code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and</a:t>
            </a:r>
            <a:endParaRPr sz="2200">
              <a:latin typeface="Times New Roman"/>
              <a:cs typeface="Times New Roman"/>
            </a:endParaRPr>
          </a:p>
          <a:p>
            <a:pPr marL="354965" marR="8255" indent="-342900" algn="just">
              <a:lnSpc>
                <a:spcPts val="2110"/>
              </a:lnSpc>
              <a:spcBef>
                <a:spcPts val="515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(i)</a:t>
            </a:r>
            <a:r>
              <a:rPr sz="2200" spc="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such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public</a:t>
            </a:r>
            <a:r>
              <a:rPr sz="2200" spc="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servant,</a:t>
            </a:r>
            <a:r>
              <a:rPr sz="2200" spc="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expert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officer</a:t>
            </a:r>
            <a:r>
              <a:rPr sz="2200" spc="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is</a:t>
            </a:r>
            <a:r>
              <a:rPr sz="2200" spc="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either</a:t>
            </a:r>
            <a:r>
              <a:rPr sz="2200" spc="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transferred,</a:t>
            </a:r>
            <a:r>
              <a:rPr sz="2200" spc="5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retired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died;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or</a:t>
            </a:r>
            <a:endParaRPr sz="22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80000"/>
              </a:lnSpc>
              <a:spcBef>
                <a:spcPts val="550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(ii)</a:t>
            </a:r>
            <a:r>
              <a:rPr sz="2200" spc="4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such</a:t>
            </a:r>
            <a:r>
              <a:rPr sz="2200" spc="50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public</a:t>
            </a:r>
            <a:r>
              <a:rPr sz="2200" spc="4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servant,</a:t>
            </a:r>
            <a:r>
              <a:rPr sz="2200" spc="48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expert</a:t>
            </a:r>
            <a:r>
              <a:rPr sz="2200" spc="4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4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officer</a:t>
            </a:r>
            <a:r>
              <a:rPr sz="2200" spc="5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cannot</a:t>
            </a:r>
            <a:r>
              <a:rPr sz="2200" spc="4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be</a:t>
            </a:r>
            <a:r>
              <a:rPr sz="2200" spc="4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found</a:t>
            </a:r>
            <a:r>
              <a:rPr sz="2200" spc="5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50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is </a:t>
            </a:r>
            <a:r>
              <a:rPr sz="2200" dirty="0">
                <a:latin typeface="Times New Roman"/>
                <a:cs typeface="Times New Roman"/>
              </a:rPr>
              <a:t>incapable</a:t>
            </a:r>
            <a:r>
              <a:rPr sz="2200" spc="4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509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giving</a:t>
            </a:r>
            <a:r>
              <a:rPr sz="2200" spc="5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deposition</a:t>
            </a:r>
            <a:r>
              <a:rPr sz="2200" spc="5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509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securing</a:t>
            </a:r>
            <a:r>
              <a:rPr sz="2200" spc="5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509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presence</a:t>
            </a:r>
            <a:r>
              <a:rPr sz="2200" spc="509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53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such </a:t>
            </a:r>
            <a:r>
              <a:rPr sz="2200" dirty="0">
                <a:latin typeface="Times New Roman"/>
                <a:cs typeface="Times New Roman"/>
              </a:rPr>
              <a:t>public</a:t>
            </a:r>
            <a:r>
              <a:rPr sz="2200" spc="1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servant,</a:t>
            </a:r>
            <a:r>
              <a:rPr sz="2200" spc="2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expert</a:t>
            </a:r>
            <a:r>
              <a:rPr sz="2200" spc="2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2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officer</a:t>
            </a:r>
            <a:r>
              <a:rPr sz="2200" spc="18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is</a:t>
            </a:r>
            <a:r>
              <a:rPr sz="2200" spc="2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likely</a:t>
            </a:r>
            <a:r>
              <a:rPr sz="2200" spc="2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1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cause</a:t>
            </a:r>
            <a:r>
              <a:rPr sz="2200" spc="2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delay</a:t>
            </a:r>
            <a:r>
              <a:rPr sz="2200" spc="2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2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holding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2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inquiry,</a:t>
            </a:r>
            <a:r>
              <a:rPr sz="2200" spc="2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trial</a:t>
            </a:r>
            <a:r>
              <a:rPr sz="2200" spc="2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2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proceeding,</a:t>
            </a:r>
            <a:r>
              <a:rPr sz="2200" spc="2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2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Court</a:t>
            </a:r>
            <a:r>
              <a:rPr sz="2200" spc="2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shall</a:t>
            </a:r>
            <a:r>
              <a:rPr sz="2200" spc="2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secure</a:t>
            </a:r>
            <a:r>
              <a:rPr sz="2200" spc="2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presence</a:t>
            </a:r>
            <a:r>
              <a:rPr sz="2200" spc="24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of </a:t>
            </a:r>
            <a:r>
              <a:rPr sz="2200" dirty="0">
                <a:latin typeface="Times New Roman"/>
                <a:cs typeface="Times New Roman"/>
              </a:rPr>
              <a:t>successor</a:t>
            </a:r>
            <a:r>
              <a:rPr sz="2200" spc="3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officer</a:t>
            </a:r>
            <a:r>
              <a:rPr sz="2200" spc="3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3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such</a:t>
            </a:r>
            <a:r>
              <a:rPr sz="2200" spc="3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public</a:t>
            </a:r>
            <a:r>
              <a:rPr sz="2200" spc="3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servant,</a:t>
            </a:r>
            <a:r>
              <a:rPr sz="2200" spc="3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expert</a:t>
            </a:r>
            <a:r>
              <a:rPr sz="2200" spc="3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3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officer</a:t>
            </a:r>
            <a:r>
              <a:rPr sz="2200" spc="3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who</a:t>
            </a:r>
            <a:r>
              <a:rPr sz="2200" spc="38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is </a:t>
            </a:r>
            <a:r>
              <a:rPr sz="2200" dirty="0">
                <a:latin typeface="Times New Roman"/>
                <a:cs typeface="Times New Roman"/>
              </a:rPr>
              <a:t>holding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that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post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at the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time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such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deposition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give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deposition</a:t>
            </a:r>
            <a:r>
              <a:rPr sz="2200" spc="-25" dirty="0">
                <a:latin typeface="Times New Roman"/>
                <a:cs typeface="Times New Roman"/>
              </a:rPr>
              <a:t> on </a:t>
            </a:r>
            <a:r>
              <a:rPr sz="2200" dirty="0">
                <a:latin typeface="Times New Roman"/>
                <a:cs typeface="Times New Roman"/>
              </a:rPr>
              <a:t>such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document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report.</a:t>
            </a:r>
            <a:endParaRPr sz="2200">
              <a:latin typeface="Times New Roman"/>
              <a:cs typeface="Times New Roman"/>
            </a:endParaRPr>
          </a:p>
          <a:p>
            <a:pPr marL="354965" marR="7620" indent="-342900" algn="just">
              <a:lnSpc>
                <a:spcPct val="8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However,</a:t>
            </a:r>
            <a:r>
              <a:rPr sz="2200" spc="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section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also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provides</a:t>
            </a:r>
            <a:r>
              <a:rPr sz="2200" spc="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that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no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public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servant,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scientific </a:t>
            </a:r>
            <a:r>
              <a:rPr sz="2200" dirty="0">
                <a:latin typeface="Times New Roman"/>
                <a:cs typeface="Times New Roman"/>
              </a:rPr>
              <a:t>expert,</a:t>
            </a:r>
            <a:r>
              <a:rPr sz="2200" spc="4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</a:t>
            </a:r>
            <a:r>
              <a:rPr sz="2200" spc="4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medical</a:t>
            </a:r>
            <a:r>
              <a:rPr sz="2200" spc="409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officer</a:t>
            </a:r>
            <a:r>
              <a:rPr sz="2200" spc="4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shall</a:t>
            </a:r>
            <a:r>
              <a:rPr sz="2200" spc="4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be</a:t>
            </a:r>
            <a:r>
              <a:rPr sz="2200" spc="4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called</a:t>
            </a:r>
            <a:r>
              <a:rPr sz="2200" spc="4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4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appear</a:t>
            </a:r>
            <a:r>
              <a:rPr sz="2200" spc="4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before</a:t>
            </a:r>
            <a:r>
              <a:rPr sz="2200" spc="4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Court </a:t>
            </a:r>
            <a:r>
              <a:rPr sz="2200" dirty="0">
                <a:latin typeface="Times New Roman"/>
                <a:cs typeface="Times New Roman"/>
              </a:rPr>
              <a:t>unless</a:t>
            </a:r>
            <a:r>
              <a:rPr sz="2200" spc="2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their</a:t>
            </a:r>
            <a:r>
              <a:rPr sz="2200" spc="3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report</a:t>
            </a:r>
            <a:r>
              <a:rPr sz="2200" spc="2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is</a:t>
            </a:r>
            <a:r>
              <a:rPr sz="2200" spc="2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disputed</a:t>
            </a:r>
            <a:r>
              <a:rPr sz="2200" spc="28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by</a:t>
            </a:r>
            <a:r>
              <a:rPr sz="2200" spc="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any</a:t>
            </a:r>
            <a:r>
              <a:rPr sz="2200" spc="28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28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2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parties</a:t>
            </a:r>
            <a:r>
              <a:rPr sz="2200" spc="2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2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3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trial</a:t>
            </a:r>
            <a:r>
              <a:rPr sz="2200" spc="29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or </a:t>
            </a:r>
            <a:r>
              <a:rPr sz="2200" dirty="0">
                <a:latin typeface="Times New Roman"/>
                <a:cs typeface="Times New Roman"/>
              </a:rPr>
              <a:t>other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proceedings.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b="0" spc="-10" dirty="0">
                <a:latin typeface="Times New Roman"/>
                <a:cs typeface="Times New Roman"/>
              </a:rPr>
              <a:t>Objective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89" y="2306039"/>
            <a:ext cx="8072120" cy="33553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4330" marR="5080" indent="-342265" algn="just">
              <a:lnSpc>
                <a:spcPct val="107000"/>
              </a:lnSpc>
              <a:spcBef>
                <a:spcPts val="9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Bharatiya</a:t>
            </a:r>
            <a:r>
              <a:rPr sz="3200" spc="2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Nagarik</a:t>
            </a:r>
            <a:r>
              <a:rPr sz="3200" spc="10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Suraksha</a:t>
            </a:r>
            <a:r>
              <a:rPr sz="3200" spc="2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Sanhita,</a:t>
            </a:r>
            <a:r>
              <a:rPr sz="3200" spc="5" dirty="0">
                <a:solidFill>
                  <a:srgbClr val="002346"/>
                </a:solidFill>
                <a:latin typeface="Times New Roman"/>
                <a:cs typeface="Times New Roman"/>
              </a:rPr>
              <a:t> </a:t>
            </a:r>
            <a:r>
              <a:rPr sz="3200" spc="-20" dirty="0">
                <a:solidFill>
                  <a:srgbClr val="002346"/>
                </a:solidFill>
                <a:latin typeface="Times New Roman"/>
                <a:cs typeface="Times New Roman"/>
              </a:rPr>
              <a:t>2023 	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(“</a:t>
            </a:r>
            <a:r>
              <a:rPr sz="3200" b="1" dirty="0">
                <a:solidFill>
                  <a:srgbClr val="002346"/>
                </a:solidFill>
                <a:latin typeface="Times New Roman"/>
                <a:cs typeface="Times New Roman"/>
              </a:rPr>
              <a:t>BNSS</a:t>
            </a:r>
            <a:r>
              <a:rPr sz="3200" dirty="0">
                <a:solidFill>
                  <a:srgbClr val="002346"/>
                </a:solidFill>
                <a:latin typeface="Times New Roman"/>
                <a:cs typeface="Times New Roman"/>
              </a:rPr>
              <a:t>”)</a:t>
            </a:r>
            <a:r>
              <a:rPr sz="3200" spc="135" dirty="0">
                <a:solidFill>
                  <a:srgbClr val="002346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Act</a:t>
            </a:r>
            <a:r>
              <a:rPr sz="3200" spc="1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1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consolidate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1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amend 	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law</a:t>
            </a:r>
            <a:r>
              <a:rPr sz="3200" spc="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relating</a:t>
            </a:r>
            <a:r>
              <a:rPr sz="3200" spc="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Criminal</a:t>
            </a:r>
            <a:r>
              <a:rPr sz="3200" spc="1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Procedure</a:t>
            </a:r>
            <a:r>
              <a:rPr sz="3200" spc="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9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has 	</a:t>
            </a:r>
            <a:r>
              <a:rPr sz="3200" dirty="0">
                <a:latin typeface="Times New Roman"/>
                <a:cs typeface="Times New Roman"/>
              </a:rPr>
              <a:t>been</a:t>
            </a:r>
            <a:r>
              <a:rPr sz="3200" spc="2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given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assent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President</a:t>
            </a:r>
            <a:r>
              <a:rPr sz="3200" spc="1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1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India</a:t>
            </a:r>
            <a:r>
              <a:rPr sz="3200" spc="18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on 	</a:t>
            </a:r>
            <a:r>
              <a:rPr sz="3200" dirty="0">
                <a:latin typeface="Times New Roman"/>
                <a:cs typeface="Times New Roman"/>
              </a:rPr>
              <a:t>25th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December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2023.</a:t>
            </a:r>
            <a:endParaRPr sz="3200">
              <a:latin typeface="Times New Roman"/>
              <a:cs typeface="Times New Roman"/>
            </a:endParaRPr>
          </a:p>
          <a:p>
            <a:pPr marL="354965" indent="-342265" algn="just">
              <a:lnSpc>
                <a:spcPct val="100000"/>
              </a:lnSpc>
              <a:spcBef>
                <a:spcPts val="1840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latin typeface="Times New Roman"/>
                <a:cs typeface="Times New Roman"/>
              </a:rPr>
              <a:t>It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shall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into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force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on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01/07/2024.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marL="878840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Witness</a:t>
            </a:r>
            <a:r>
              <a:rPr sz="4400" spc="-140" dirty="0"/>
              <a:t> </a:t>
            </a:r>
            <a:r>
              <a:rPr sz="4400" dirty="0"/>
              <a:t>Protection</a:t>
            </a:r>
            <a:r>
              <a:rPr sz="4400" spc="-160" dirty="0"/>
              <a:t> </a:t>
            </a:r>
            <a:r>
              <a:rPr sz="4400" spc="-10" dirty="0"/>
              <a:t>Scheme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89" y="1619462"/>
            <a:ext cx="8071484" cy="19773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3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virtue</a:t>
            </a:r>
            <a:r>
              <a:rPr sz="3200" spc="4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4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4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398</a:t>
            </a:r>
            <a:r>
              <a:rPr sz="3200" spc="4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4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BNSS,</a:t>
            </a:r>
            <a:r>
              <a:rPr sz="3200" spc="4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every 	</a:t>
            </a:r>
            <a:r>
              <a:rPr sz="3200" dirty="0">
                <a:latin typeface="Times New Roman"/>
                <a:cs typeface="Times New Roman"/>
              </a:rPr>
              <a:t>State</a:t>
            </a:r>
            <a:r>
              <a:rPr sz="3200" spc="2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Govt.</a:t>
            </a:r>
            <a:r>
              <a:rPr sz="3200" spc="25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shall</a:t>
            </a:r>
            <a:r>
              <a:rPr sz="3200" spc="22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prepare</a:t>
            </a:r>
            <a:r>
              <a:rPr sz="3200" spc="2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2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notify</a:t>
            </a:r>
            <a:r>
              <a:rPr sz="3200" spc="2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2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Witness 	</a:t>
            </a:r>
            <a:r>
              <a:rPr sz="3200" dirty="0">
                <a:latin typeface="Times New Roman"/>
                <a:cs typeface="Times New Roman"/>
              </a:rPr>
              <a:t>Protection</a:t>
            </a:r>
            <a:r>
              <a:rPr sz="3200" spc="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Scheme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State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with</a:t>
            </a:r>
            <a:r>
              <a:rPr sz="3200" spc="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view</a:t>
            </a:r>
            <a:r>
              <a:rPr sz="3200" spc="8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to 	</a:t>
            </a:r>
            <a:r>
              <a:rPr sz="3200" dirty="0">
                <a:latin typeface="Times New Roman"/>
                <a:cs typeface="Times New Roman"/>
              </a:rPr>
              <a:t>ensure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protection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witnesses.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866775">
              <a:lnSpc>
                <a:spcPts val="4350"/>
              </a:lnSpc>
            </a:pPr>
            <a:r>
              <a:rPr spc="-10" dirty="0"/>
              <a:t>Withdrawal</a:t>
            </a:r>
            <a:r>
              <a:rPr spc="-140" dirty="0"/>
              <a:t> </a:t>
            </a:r>
            <a:r>
              <a:rPr dirty="0"/>
              <a:t>from</a:t>
            </a:r>
            <a:r>
              <a:rPr spc="-190" dirty="0"/>
              <a:t> </a:t>
            </a:r>
            <a:r>
              <a:rPr spc="-10" dirty="0"/>
              <a:t>Prosecution</a:t>
            </a: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89" y="1619462"/>
            <a:ext cx="8086090" cy="3049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7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per</a:t>
            </a:r>
            <a:r>
              <a:rPr sz="3200" spc="7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Cr.PC</a:t>
            </a:r>
            <a:r>
              <a:rPr sz="3200" spc="7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7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Public</a:t>
            </a:r>
            <a:r>
              <a:rPr sz="3200" spc="7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Prosecutor</a:t>
            </a:r>
            <a:r>
              <a:rPr sz="3200" spc="7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74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APP 	</a:t>
            </a:r>
            <a:r>
              <a:rPr sz="3200" dirty="0">
                <a:latin typeface="Times New Roman"/>
                <a:cs typeface="Times New Roman"/>
              </a:rPr>
              <a:t>may</a:t>
            </a:r>
            <a:r>
              <a:rPr sz="3200" spc="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with</a:t>
            </a:r>
            <a:r>
              <a:rPr sz="3200" spc="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concerned</a:t>
            </a:r>
            <a:r>
              <a:rPr sz="3200" spc="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Court</a:t>
            </a:r>
            <a:r>
              <a:rPr sz="3200" spc="7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withdraw 	</a:t>
            </a:r>
            <a:r>
              <a:rPr sz="3200" dirty="0">
                <a:latin typeface="Times New Roman"/>
                <a:cs typeface="Times New Roman"/>
              </a:rPr>
              <a:t>from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prosecution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any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persons.</a:t>
            </a:r>
            <a:endParaRPr sz="3200">
              <a:latin typeface="Times New Roman"/>
              <a:cs typeface="Times New Roman"/>
            </a:endParaRPr>
          </a:p>
          <a:p>
            <a:pPr marL="354330" marR="18415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28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per</a:t>
            </a:r>
            <a:r>
              <a:rPr sz="3200" spc="28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BNSS</a:t>
            </a:r>
            <a:r>
              <a:rPr sz="3200" spc="29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no</a:t>
            </a:r>
            <a:r>
              <a:rPr sz="3200" spc="30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Court</a:t>
            </a:r>
            <a:r>
              <a:rPr sz="3200" spc="29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shall</a:t>
            </a:r>
            <a:r>
              <a:rPr sz="3200" spc="29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allow</a:t>
            </a:r>
            <a:r>
              <a:rPr sz="3200" spc="285" dirty="0">
                <a:latin typeface="Times New Roman"/>
                <a:cs typeface="Times New Roman"/>
              </a:rPr>
              <a:t>  </a:t>
            </a:r>
            <a:r>
              <a:rPr sz="3200" spc="-20" dirty="0">
                <a:latin typeface="Times New Roman"/>
                <a:cs typeface="Times New Roman"/>
              </a:rPr>
              <a:t>such 	</a:t>
            </a:r>
            <a:r>
              <a:rPr sz="3200" dirty="0">
                <a:latin typeface="Times New Roman"/>
                <a:cs typeface="Times New Roman"/>
              </a:rPr>
              <a:t>withdrawal</a:t>
            </a:r>
            <a:r>
              <a:rPr sz="3200" spc="6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without</a:t>
            </a:r>
            <a:r>
              <a:rPr sz="3200" spc="7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giving</a:t>
            </a:r>
            <a:r>
              <a:rPr sz="3200" spc="7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</a:t>
            </a:r>
            <a:r>
              <a:rPr sz="3200" spc="7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opportunity</a:t>
            </a:r>
            <a:r>
              <a:rPr sz="3200" spc="71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of 	</a:t>
            </a:r>
            <a:r>
              <a:rPr sz="3200" dirty="0">
                <a:latin typeface="Times New Roman"/>
                <a:cs typeface="Times New Roman"/>
              </a:rPr>
              <a:t>being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heard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victim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case.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350"/>
              </a:lnSpc>
            </a:pPr>
            <a:r>
              <a:rPr dirty="0"/>
              <a:t>Compoundable</a:t>
            </a:r>
            <a:r>
              <a:rPr spc="-229" dirty="0"/>
              <a:t> </a:t>
            </a:r>
            <a:r>
              <a:rPr spc="-10" dirty="0"/>
              <a:t>Offences</a:t>
            </a: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6006" y="1546326"/>
            <a:ext cx="8071484" cy="42164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4965" marR="6985" indent="-342900" algn="just">
              <a:lnSpc>
                <a:spcPts val="24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sz="2500" dirty="0">
                <a:latin typeface="Times New Roman"/>
                <a:cs typeface="Times New Roman"/>
              </a:rPr>
              <a:t>	Section</a:t>
            </a:r>
            <a:r>
              <a:rPr sz="2500" spc="17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359</a:t>
            </a:r>
            <a:r>
              <a:rPr sz="2500" spc="1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17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1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BNSS</a:t>
            </a:r>
            <a:r>
              <a:rPr sz="2500" spc="1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(corresponding</a:t>
            </a:r>
            <a:r>
              <a:rPr sz="2500" spc="1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to</a:t>
            </a:r>
            <a:r>
              <a:rPr sz="2500" spc="1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Section</a:t>
            </a:r>
            <a:r>
              <a:rPr sz="2500" spc="1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320</a:t>
            </a:r>
            <a:r>
              <a:rPr sz="2500" spc="17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of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434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CrPC)</a:t>
            </a:r>
            <a:r>
              <a:rPr sz="2500" spc="434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now</a:t>
            </a:r>
            <a:r>
              <a:rPr sz="2500" spc="44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removes</a:t>
            </a:r>
            <a:r>
              <a:rPr sz="2500" spc="43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adultery</a:t>
            </a:r>
            <a:r>
              <a:rPr sz="2500" spc="44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for</a:t>
            </a:r>
            <a:r>
              <a:rPr sz="2500" spc="434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434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table</a:t>
            </a:r>
            <a:r>
              <a:rPr sz="2500" spc="440" dirty="0">
                <a:latin typeface="Times New Roman"/>
                <a:cs typeface="Times New Roman"/>
              </a:rPr>
              <a:t>  </a:t>
            </a:r>
            <a:r>
              <a:rPr sz="2500" spc="-25" dirty="0">
                <a:latin typeface="Times New Roman"/>
                <a:cs typeface="Times New Roman"/>
              </a:rPr>
              <a:t>of </a:t>
            </a:r>
            <a:r>
              <a:rPr sz="2500" dirty="0">
                <a:latin typeface="Times New Roman"/>
                <a:cs typeface="Times New Roman"/>
              </a:rPr>
              <a:t>compoundable</a:t>
            </a:r>
            <a:r>
              <a:rPr sz="2500" spc="-12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offences.</a:t>
            </a:r>
            <a:endParaRPr sz="2500">
              <a:latin typeface="Times New Roman"/>
              <a:cs typeface="Times New Roman"/>
            </a:endParaRPr>
          </a:p>
          <a:p>
            <a:pPr marL="354965" marR="6985" indent="-342900" algn="just">
              <a:lnSpc>
                <a:spcPts val="24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sz="2500" dirty="0">
                <a:latin typeface="Times New Roman"/>
                <a:cs typeface="Times New Roman"/>
              </a:rPr>
              <a:t>	It</a:t>
            </a:r>
            <a:r>
              <a:rPr sz="2500" spc="60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provides  for</a:t>
            </a:r>
            <a:r>
              <a:rPr sz="2500" spc="60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compounding</a:t>
            </a:r>
            <a:r>
              <a:rPr sz="2500" spc="60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with</a:t>
            </a:r>
            <a:r>
              <a:rPr sz="2500" spc="5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59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permission</a:t>
            </a:r>
            <a:r>
              <a:rPr sz="2500" spc="60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59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Court</a:t>
            </a:r>
            <a:r>
              <a:rPr sz="2500" spc="-2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for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offence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defamation,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specified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under</a:t>
            </a:r>
            <a:r>
              <a:rPr sz="2500" spc="-3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Section </a:t>
            </a:r>
            <a:r>
              <a:rPr sz="2500" dirty="0">
                <a:latin typeface="Times New Roman"/>
                <a:cs typeface="Times New Roman"/>
              </a:rPr>
              <a:t>356(2)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BNSS,</a:t>
            </a:r>
            <a:r>
              <a:rPr sz="2500" spc="-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as</a:t>
            </a:r>
            <a:r>
              <a:rPr sz="2500" spc="-10" dirty="0">
                <a:latin typeface="Times New Roman"/>
                <a:cs typeface="Times New Roman"/>
              </a:rPr>
              <a:t> against</a:t>
            </a:r>
            <a:endParaRPr sz="25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20"/>
              </a:spcBef>
            </a:pP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-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President</a:t>
            </a:r>
            <a:r>
              <a:rPr sz="2500" spc="-4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or</a:t>
            </a:r>
            <a:endParaRPr sz="2500">
              <a:latin typeface="Times New Roman"/>
              <a:cs typeface="Times New Roman"/>
            </a:endParaRPr>
          </a:p>
          <a:p>
            <a:pPr marL="324485" marR="4323080" indent="30480">
              <a:lnSpc>
                <a:spcPct val="100000"/>
              </a:lnSpc>
            </a:pP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-13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Vice-</a:t>
            </a:r>
            <a:r>
              <a:rPr sz="2500" spc="-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President</a:t>
            </a:r>
            <a:r>
              <a:rPr sz="2500" spc="-5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or</a:t>
            </a:r>
            <a:r>
              <a:rPr sz="2500" dirty="0">
                <a:latin typeface="Times New Roman"/>
                <a:cs typeface="Times New Roman"/>
              </a:rPr>
              <a:t> The</a:t>
            </a:r>
            <a:r>
              <a:rPr sz="2500" spc="-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Governor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-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State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or</a:t>
            </a:r>
            <a:endParaRPr sz="25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2500" spc="-20" dirty="0">
                <a:latin typeface="Times New Roman"/>
                <a:cs typeface="Times New Roman"/>
              </a:rPr>
              <a:t>The</a:t>
            </a:r>
            <a:r>
              <a:rPr sz="2500" spc="-1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Administrator</a:t>
            </a:r>
            <a:r>
              <a:rPr sz="2500" spc="-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-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Union</a:t>
            </a:r>
            <a:r>
              <a:rPr sz="2500" spc="-80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Territory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or</a:t>
            </a:r>
            <a:endParaRPr sz="2500">
              <a:latin typeface="Times New Roman"/>
              <a:cs typeface="Times New Roman"/>
            </a:endParaRPr>
          </a:p>
          <a:p>
            <a:pPr marL="354965" marR="5080">
              <a:lnSpc>
                <a:spcPts val="2400"/>
              </a:lnSpc>
              <a:spcBef>
                <a:spcPts val="580"/>
              </a:spcBef>
            </a:pP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-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minister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in</a:t>
            </a:r>
            <a:r>
              <a:rPr sz="2500" spc="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respect</a:t>
            </a:r>
            <a:r>
              <a:rPr sz="2500" spc="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his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public</a:t>
            </a:r>
            <a:r>
              <a:rPr sz="2500" spc="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functions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when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instituted </a:t>
            </a:r>
            <a:r>
              <a:rPr sz="2500" dirty="0">
                <a:latin typeface="Times New Roman"/>
                <a:cs typeface="Times New Roman"/>
              </a:rPr>
              <a:t>upon</a:t>
            </a:r>
            <a:r>
              <a:rPr sz="2500" spc="-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-4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complaint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made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by</a:t>
            </a:r>
            <a:r>
              <a:rPr sz="2500" spc="-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-4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public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prosecutor.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275844"/>
            <a:ext cx="8229600" cy="1705610"/>
          </a:xfrm>
          <a:custGeom>
            <a:avLst/>
            <a:gdLst/>
            <a:ahLst/>
            <a:cxnLst/>
            <a:rect l="l" t="t" r="r" b="b"/>
            <a:pathLst>
              <a:path w="8229600" h="1705610">
                <a:moveTo>
                  <a:pt x="8229600" y="1705356"/>
                </a:moveTo>
                <a:lnTo>
                  <a:pt x="0" y="1705356"/>
                </a:lnTo>
                <a:lnTo>
                  <a:pt x="0" y="0"/>
                </a:lnTo>
                <a:lnTo>
                  <a:pt x="8229600" y="0"/>
                </a:lnTo>
                <a:lnTo>
                  <a:pt x="8229600" y="170535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985" marR="5080" indent="1905" algn="ctr">
              <a:lnSpc>
                <a:spcPct val="100000"/>
              </a:lnSpc>
              <a:spcBef>
                <a:spcPts val="95"/>
              </a:spcBef>
            </a:pPr>
            <a:r>
              <a:rPr dirty="0"/>
              <a:t>Clarifications</a:t>
            </a:r>
            <a:r>
              <a:rPr spc="-175" dirty="0"/>
              <a:t> </a:t>
            </a:r>
            <a:r>
              <a:rPr dirty="0"/>
              <a:t>with</a:t>
            </a:r>
            <a:r>
              <a:rPr spc="-165" dirty="0"/>
              <a:t> </a:t>
            </a:r>
            <a:r>
              <a:rPr dirty="0"/>
              <a:t>respect</a:t>
            </a:r>
            <a:r>
              <a:rPr spc="-150" dirty="0"/>
              <a:t> </a:t>
            </a:r>
            <a:r>
              <a:rPr spc="-25" dirty="0"/>
              <a:t>to </a:t>
            </a:r>
            <a:r>
              <a:rPr dirty="0"/>
              <a:t>Limitation</a:t>
            </a:r>
            <a:r>
              <a:rPr spc="-145" dirty="0"/>
              <a:t> </a:t>
            </a:r>
            <a:r>
              <a:rPr dirty="0"/>
              <a:t>period</a:t>
            </a:r>
            <a:r>
              <a:rPr spc="-105" dirty="0"/>
              <a:t> </a:t>
            </a:r>
            <a:r>
              <a:rPr spc="-25" dirty="0"/>
              <a:t>and </a:t>
            </a:r>
            <a:r>
              <a:rPr spc="-10" dirty="0"/>
              <a:t>Superintendence</a:t>
            </a:r>
            <a:r>
              <a:rPr spc="-35" dirty="0"/>
              <a:t> </a:t>
            </a:r>
            <a:r>
              <a:rPr dirty="0"/>
              <a:t>of</a:t>
            </a:r>
            <a:r>
              <a:rPr spc="-95" dirty="0"/>
              <a:t> </a:t>
            </a:r>
            <a:r>
              <a:rPr dirty="0"/>
              <a:t>the</a:t>
            </a:r>
            <a:r>
              <a:rPr spc="-70" dirty="0"/>
              <a:t> </a:t>
            </a:r>
            <a:r>
              <a:rPr dirty="0"/>
              <a:t>High</a:t>
            </a:r>
            <a:r>
              <a:rPr spc="-110" dirty="0"/>
              <a:t> </a:t>
            </a:r>
            <a:r>
              <a:rPr spc="-10" dirty="0"/>
              <a:t>Cou</a:t>
            </a:r>
            <a:r>
              <a:rPr b="0" spc="-10" dirty="0">
                <a:latin typeface="Times New Roman"/>
                <a:cs typeface="Times New Roman"/>
              </a:rPr>
              <a:t>rt</a:t>
            </a:r>
          </a:p>
        </p:txBody>
      </p:sp>
      <p:sp>
        <p:nvSpPr>
          <p:cNvPr id="4" name="object 4"/>
          <p:cNvSpPr/>
          <p:nvPr/>
        </p:nvSpPr>
        <p:spPr>
          <a:xfrm>
            <a:off x="457199" y="2362200"/>
            <a:ext cx="8229600" cy="3764279"/>
          </a:xfrm>
          <a:custGeom>
            <a:avLst/>
            <a:gdLst/>
            <a:ahLst/>
            <a:cxnLst/>
            <a:rect l="l" t="t" r="r" b="b"/>
            <a:pathLst>
              <a:path w="8229600" h="3764279">
                <a:moveTo>
                  <a:pt x="8229600" y="3764280"/>
                </a:moveTo>
                <a:lnTo>
                  <a:pt x="0" y="3764280"/>
                </a:lnTo>
                <a:lnTo>
                  <a:pt x="0" y="0"/>
                </a:lnTo>
                <a:lnTo>
                  <a:pt x="8229600" y="0"/>
                </a:lnTo>
                <a:lnTo>
                  <a:pt x="8229600" y="376428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5889" y="2381420"/>
            <a:ext cx="8074659" cy="34404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BNSS</a:t>
            </a:r>
            <a:r>
              <a:rPr sz="3200" spc="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now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clarifies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1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(i)</a:t>
            </a:r>
            <a:r>
              <a:rPr sz="3200" spc="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computing 	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period</a:t>
            </a:r>
            <a:r>
              <a:rPr sz="3200" spc="1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limitation,</a:t>
            </a:r>
            <a:r>
              <a:rPr sz="3200" spc="1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relevant</a:t>
            </a:r>
            <a:r>
              <a:rPr sz="3200" spc="1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date</a:t>
            </a:r>
            <a:r>
              <a:rPr sz="3200" spc="17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shall 	</a:t>
            </a:r>
            <a:r>
              <a:rPr sz="3200" dirty="0">
                <a:latin typeface="Times New Roman"/>
                <a:cs typeface="Times New Roman"/>
              </a:rPr>
              <a:t>be</a:t>
            </a:r>
            <a:r>
              <a:rPr sz="3200" spc="4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date</a:t>
            </a:r>
            <a:r>
              <a:rPr sz="3200" spc="4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4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filing</a:t>
            </a:r>
            <a:r>
              <a:rPr sz="3200" spc="4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complaint</a:t>
            </a:r>
            <a:r>
              <a:rPr sz="3200" spc="45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under</a:t>
            </a:r>
            <a:r>
              <a:rPr sz="3200" spc="48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Section 	</a:t>
            </a:r>
            <a:r>
              <a:rPr sz="3200" dirty="0">
                <a:latin typeface="Times New Roman"/>
                <a:cs typeface="Times New Roman"/>
              </a:rPr>
              <a:t>223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1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date</a:t>
            </a:r>
            <a:r>
              <a:rPr sz="3200" spc="1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recording</a:t>
            </a:r>
            <a:r>
              <a:rPr sz="3200" spc="1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information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under 	</a:t>
            </a:r>
            <a:r>
              <a:rPr sz="3200" dirty="0">
                <a:latin typeface="Times New Roman"/>
                <a:cs typeface="Times New Roman"/>
              </a:rPr>
              <a:t>Section</a:t>
            </a:r>
            <a:r>
              <a:rPr sz="3200" spc="7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173;</a:t>
            </a:r>
            <a:r>
              <a:rPr sz="3200" spc="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7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(ii)</a:t>
            </a:r>
            <a:r>
              <a:rPr sz="3200" spc="7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every</a:t>
            </a:r>
            <a:r>
              <a:rPr sz="3200" spc="7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High</a:t>
            </a:r>
            <a:r>
              <a:rPr sz="3200" spc="78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Court 	</a:t>
            </a:r>
            <a:r>
              <a:rPr sz="3200" dirty="0">
                <a:latin typeface="Times New Roman"/>
                <a:cs typeface="Times New Roman"/>
              </a:rPr>
              <a:t>shall</a:t>
            </a:r>
            <a:r>
              <a:rPr sz="3200" spc="3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so</a:t>
            </a:r>
            <a:r>
              <a:rPr sz="3200" spc="3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exercise</a:t>
            </a:r>
            <a:r>
              <a:rPr sz="3200" spc="34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its</a:t>
            </a:r>
            <a:r>
              <a:rPr sz="3200" spc="3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superintendence</a:t>
            </a:r>
            <a:r>
              <a:rPr sz="3200" spc="335" dirty="0">
                <a:latin typeface="Times New Roman"/>
                <a:cs typeface="Times New Roman"/>
              </a:rPr>
              <a:t>  </a:t>
            </a:r>
            <a:r>
              <a:rPr sz="3200" spc="-20" dirty="0">
                <a:latin typeface="Times New Roman"/>
                <a:cs typeface="Times New Roman"/>
              </a:rPr>
              <a:t>over 	</a:t>
            </a:r>
            <a:r>
              <a:rPr sz="3200" dirty="0">
                <a:latin typeface="Times New Roman"/>
                <a:cs typeface="Times New Roman"/>
              </a:rPr>
              <a:t>Sessions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Courts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state.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350"/>
              </a:lnSpc>
            </a:pPr>
            <a:r>
              <a:rPr spc="-10" dirty="0"/>
              <a:t>Conclusion</a:t>
            </a: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4965" marR="5080" indent="-342900" algn="just">
              <a:lnSpc>
                <a:spcPts val="24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dirty="0"/>
              <a:t>	In</a:t>
            </a:r>
            <a:r>
              <a:rPr spc="310" dirty="0"/>
              <a:t> </a:t>
            </a:r>
            <a:r>
              <a:rPr dirty="0"/>
              <a:t>a</a:t>
            </a:r>
            <a:r>
              <a:rPr spc="305" dirty="0"/>
              <a:t> </a:t>
            </a:r>
            <a:r>
              <a:rPr dirty="0"/>
              <a:t>nutshell,</a:t>
            </a:r>
            <a:r>
              <a:rPr spc="315" dirty="0"/>
              <a:t> </a:t>
            </a:r>
            <a:r>
              <a:rPr dirty="0"/>
              <a:t>in</a:t>
            </a:r>
            <a:r>
              <a:rPr spc="315" dirty="0"/>
              <a:t> </a:t>
            </a:r>
            <a:r>
              <a:rPr dirty="0"/>
              <a:t>so</a:t>
            </a:r>
            <a:r>
              <a:rPr spc="310" dirty="0"/>
              <a:t> </a:t>
            </a:r>
            <a:r>
              <a:rPr dirty="0"/>
              <a:t>far</a:t>
            </a:r>
            <a:r>
              <a:rPr spc="310" dirty="0"/>
              <a:t> </a:t>
            </a:r>
            <a:r>
              <a:rPr dirty="0"/>
              <a:t>as</a:t>
            </a:r>
            <a:r>
              <a:rPr spc="320" dirty="0"/>
              <a:t> </a:t>
            </a:r>
            <a:r>
              <a:rPr dirty="0"/>
              <a:t>the</a:t>
            </a:r>
            <a:r>
              <a:rPr spc="305" dirty="0"/>
              <a:t> </a:t>
            </a:r>
            <a:r>
              <a:rPr dirty="0"/>
              <a:t>prescription</a:t>
            </a:r>
            <a:r>
              <a:rPr spc="290" dirty="0"/>
              <a:t> </a:t>
            </a:r>
            <a:r>
              <a:rPr dirty="0"/>
              <a:t>of</a:t>
            </a:r>
            <a:r>
              <a:rPr spc="310" dirty="0"/>
              <a:t> </a:t>
            </a:r>
            <a:r>
              <a:rPr dirty="0"/>
              <a:t>timelines</a:t>
            </a:r>
            <a:r>
              <a:rPr spc="315" dirty="0"/>
              <a:t> </a:t>
            </a:r>
            <a:r>
              <a:rPr spc="-25" dirty="0"/>
              <a:t>for </a:t>
            </a:r>
            <a:r>
              <a:rPr dirty="0"/>
              <a:t>inquiry,</a:t>
            </a:r>
            <a:r>
              <a:rPr spc="135" dirty="0"/>
              <a:t>  </a:t>
            </a:r>
            <a:r>
              <a:rPr dirty="0"/>
              <a:t>investigation</a:t>
            </a:r>
            <a:r>
              <a:rPr spc="140" dirty="0"/>
              <a:t>  </a:t>
            </a:r>
            <a:r>
              <a:rPr dirty="0"/>
              <a:t>and</a:t>
            </a:r>
            <a:r>
              <a:rPr spc="140" dirty="0"/>
              <a:t>  </a:t>
            </a:r>
            <a:r>
              <a:rPr dirty="0"/>
              <a:t>trial</a:t>
            </a:r>
            <a:r>
              <a:rPr spc="140" dirty="0"/>
              <a:t>  </a:t>
            </a:r>
            <a:r>
              <a:rPr dirty="0"/>
              <a:t>and</a:t>
            </a:r>
            <a:r>
              <a:rPr spc="140" dirty="0"/>
              <a:t>  </a:t>
            </a:r>
            <a:r>
              <a:rPr dirty="0"/>
              <a:t>formal</a:t>
            </a:r>
            <a:r>
              <a:rPr spc="140" dirty="0"/>
              <a:t>  </a:t>
            </a:r>
            <a:r>
              <a:rPr dirty="0"/>
              <a:t>adoption</a:t>
            </a:r>
            <a:r>
              <a:rPr spc="135" dirty="0"/>
              <a:t>  </a:t>
            </a:r>
            <a:r>
              <a:rPr spc="-25" dirty="0"/>
              <a:t>of </a:t>
            </a:r>
            <a:r>
              <a:rPr spc="-10" dirty="0"/>
              <a:t>audio-</a:t>
            </a:r>
            <a:r>
              <a:rPr dirty="0"/>
              <a:t>visual</a:t>
            </a:r>
            <a:r>
              <a:rPr spc="225" dirty="0"/>
              <a:t> </a:t>
            </a:r>
            <a:r>
              <a:rPr dirty="0"/>
              <a:t>and</a:t>
            </a:r>
            <a:r>
              <a:rPr spc="245" dirty="0"/>
              <a:t> </a:t>
            </a:r>
            <a:r>
              <a:rPr dirty="0"/>
              <a:t>electronic</a:t>
            </a:r>
            <a:r>
              <a:rPr spc="235" dirty="0"/>
              <a:t> </a:t>
            </a:r>
            <a:r>
              <a:rPr dirty="0"/>
              <a:t>means</a:t>
            </a:r>
            <a:r>
              <a:rPr spc="229" dirty="0"/>
              <a:t> </a:t>
            </a:r>
            <a:r>
              <a:rPr dirty="0"/>
              <a:t>for</a:t>
            </a:r>
            <a:r>
              <a:rPr spc="215" dirty="0"/>
              <a:t> </a:t>
            </a:r>
            <a:r>
              <a:rPr dirty="0"/>
              <a:t>to</a:t>
            </a:r>
            <a:r>
              <a:rPr spc="200" dirty="0"/>
              <a:t> </a:t>
            </a:r>
            <a:r>
              <a:rPr dirty="0"/>
              <a:t>undertake</a:t>
            </a:r>
            <a:r>
              <a:rPr spc="235" dirty="0"/>
              <a:t> </a:t>
            </a:r>
            <a:r>
              <a:rPr spc="-10" dirty="0"/>
              <a:t>various </a:t>
            </a:r>
            <a:r>
              <a:rPr dirty="0"/>
              <a:t>processes,</a:t>
            </a:r>
            <a:r>
              <a:rPr spc="70" dirty="0"/>
              <a:t> </a:t>
            </a:r>
            <a:r>
              <a:rPr dirty="0"/>
              <a:t>the</a:t>
            </a:r>
            <a:r>
              <a:rPr spc="60" dirty="0"/>
              <a:t> </a:t>
            </a:r>
            <a:r>
              <a:rPr dirty="0"/>
              <a:t>proposed</a:t>
            </a:r>
            <a:r>
              <a:rPr spc="50" dirty="0"/>
              <a:t> </a:t>
            </a:r>
            <a:r>
              <a:rPr dirty="0"/>
              <a:t>changes</a:t>
            </a:r>
            <a:r>
              <a:rPr spc="75" dirty="0"/>
              <a:t> </a:t>
            </a:r>
            <a:r>
              <a:rPr dirty="0"/>
              <a:t>are</a:t>
            </a:r>
            <a:r>
              <a:rPr spc="65" dirty="0"/>
              <a:t> </a:t>
            </a:r>
            <a:r>
              <a:rPr dirty="0"/>
              <a:t>intended</a:t>
            </a:r>
            <a:r>
              <a:rPr spc="70" dirty="0"/>
              <a:t> </a:t>
            </a:r>
            <a:r>
              <a:rPr dirty="0"/>
              <a:t>to</a:t>
            </a:r>
            <a:r>
              <a:rPr spc="50" dirty="0"/>
              <a:t> </a:t>
            </a:r>
            <a:r>
              <a:rPr dirty="0"/>
              <a:t>introduce</a:t>
            </a:r>
            <a:r>
              <a:rPr spc="85" dirty="0"/>
              <a:t> </a:t>
            </a:r>
            <a:r>
              <a:rPr spc="-50" dirty="0"/>
              <a:t>a </a:t>
            </a:r>
            <a:r>
              <a:rPr dirty="0"/>
              <a:t>more</a:t>
            </a:r>
            <a:r>
              <a:rPr spc="245" dirty="0"/>
              <a:t>  </a:t>
            </a:r>
            <a:r>
              <a:rPr dirty="0"/>
              <a:t>efficient</a:t>
            </a:r>
            <a:r>
              <a:rPr spc="254" dirty="0"/>
              <a:t>  </a:t>
            </a:r>
            <a:r>
              <a:rPr dirty="0"/>
              <a:t>and</a:t>
            </a:r>
            <a:r>
              <a:rPr spc="240" dirty="0"/>
              <a:t>  </a:t>
            </a:r>
            <a:r>
              <a:rPr dirty="0"/>
              <a:t>technologically</a:t>
            </a:r>
            <a:r>
              <a:rPr spc="245" dirty="0"/>
              <a:t>  </a:t>
            </a:r>
            <a:r>
              <a:rPr dirty="0"/>
              <a:t>aligned</a:t>
            </a:r>
            <a:r>
              <a:rPr spc="265" dirty="0"/>
              <a:t>  </a:t>
            </a:r>
            <a:r>
              <a:rPr dirty="0"/>
              <a:t>regime</a:t>
            </a:r>
            <a:r>
              <a:rPr spc="260" dirty="0"/>
              <a:t>  </a:t>
            </a:r>
            <a:r>
              <a:rPr spc="-25" dirty="0"/>
              <a:t>for </a:t>
            </a:r>
            <a:r>
              <a:rPr dirty="0"/>
              <a:t>administration</a:t>
            </a:r>
            <a:r>
              <a:rPr spc="175" dirty="0"/>
              <a:t> </a:t>
            </a:r>
            <a:r>
              <a:rPr dirty="0"/>
              <a:t>of</a:t>
            </a:r>
            <a:r>
              <a:rPr spc="195" dirty="0"/>
              <a:t> </a:t>
            </a:r>
            <a:r>
              <a:rPr dirty="0"/>
              <a:t>criminal</a:t>
            </a:r>
            <a:r>
              <a:rPr spc="180" dirty="0"/>
              <a:t> </a:t>
            </a:r>
            <a:r>
              <a:rPr dirty="0"/>
              <a:t>justice</a:t>
            </a:r>
            <a:r>
              <a:rPr spc="165" dirty="0"/>
              <a:t> </a:t>
            </a:r>
            <a:r>
              <a:rPr dirty="0"/>
              <a:t>and</a:t>
            </a:r>
            <a:r>
              <a:rPr spc="200" dirty="0"/>
              <a:t> </a:t>
            </a:r>
            <a:r>
              <a:rPr dirty="0"/>
              <a:t>move</a:t>
            </a:r>
            <a:r>
              <a:rPr spc="165" dirty="0"/>
              <a:t> </a:t>
            </a:r>
            <a:r>
              <a:rPr dirty="0"/>
              <a:t>away</a:t>
            </a:r>
            <a:r>
              <a:rPr spc="175" dirty="0"/>
              <a:t> </a:t>
            </a:r>
            <a:r>
              <a:rPr dirty="0"/>
              <a:t>from</a:t>
            </a:r>
            <a:r>
              <a:rPr spc="180" dirty="0"/>
              <a:t> </a:t>
            </a:r>
            <a:r>
              <a:rPr spc="-25" dirty="0"/>
              <a:t>the </a:t>
            </a:r>
            <a:r>
              <a:rPr dirty="0"/>
              <a:t>language</a:t>
            </a:r>
            <a:r>
              <a:rPr spc="-1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20" dirty="0"/>
              <a:t>British-</a:t>
            </a:r>
            <a:r>
              <a:rPr dirty="0"/>
              <a:t>era</a:t>
            </a:r>
            <a:r>
              <a:rPr spc="-5" dirty="0"/>
              <a:t> </a:t>
            </a:r>
            <a:r>
              <a:rPr dirty="0"/>
              <a:t>criminal</a:t>
            </a:r>
            <a:r>
              <a:rPr spc="25" dirty="0"/>
              <a:t> </a:t>
            </a:r>
            <a:r>
              <a:rPr spc="-10" dirty="0"/>
              <a:t>laws.</a:t>
            </a:r>
          </a:p>
          <a:p>
            <a:pPr marL="354965" marR="5715" indent="-342900" algn="just">
              <a:lnSpc>
                <a:spcPct val="80000"/>
              </a:lnSpc>
              <a:spcBef>
                <a:spcPts val="620"/>
              </a:spcBef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dirty="0"/>
              <a:t>	However,</a:t>
            </a:r>
            <a:r>
              <a:rPr spc="70" dirty="0"/>
              <a:t> </a:t>
            </a:r>
            <a:r>
              <a:rPr dirty="0"/>
              <a:t>its</a:t>
            </a:r>
            <a:r>
              <a:rPr spc="80" dirty="0"/>
              <a:t> </a:t>
            </a:r>
            <a:r>
              <a:rPr dirty="0"/>
              <a:t>efficacy</a:t>
            </a:r>
            <a:r>
              <a:rPr spc="95" dirty="0"/>
              <a:t> </a:t>
            </a:r>
            <a:r>
              <a:rPr dirty="0"/>
              <a:t>in</a:t>
            </a:r>
            <a:r>
              <a:rPr spc="75" dirty="0"/>
              <a:t> </a:t>
            </a:r>
            <a:r>
              <a:rPr dirty="0"/>
              <a:t>the</a:t>
            </a:r>
            <a:r>
              <a:rPr spc="85" dirty="0"/>
              <a:t> </a:t>
            </a:r>
            <a:r>
              <a:rPr dirty="0"/>
              <a:t>real</a:t>
            </a:r>
            <a:r>
              <a:rPr spc="80" dirty="0"/>
              <a:t> </a:t>
            </a:r>
            <a:r>
              <a:rPr dirty="0"/>
              <a:t>world</a:t>
            </a:r>
            <a:r>
              <a:rPr spc="95" dirty="0"/>
              <a:t> </a:t>
            </a:r>
            <a:r>
              <a:rPr dirty="0"/>
              <a:t>depends</a:t>
            </a:r>
            <a:r>
              <a:rPr spc="80" dirty="0"/>
              <a:t> </a:t>
            </a:r>
            <a:r>
              <a:rPr dirty="0"/>
              <a:t>not</a:t>
            </a:r>
            <a:r>
              <a:rPr spc="100" dirty="0"/>
              <a:t> </a:t>
            </a:r>
            <a:r>
              <a:rPr dirty="0"/>
              <a:t>only</a:t>
            </a:r>
            <a:r>
              <a:rPr spc="75" dirty="0"/>
              <a:t> </a:t>
            </a:r>
            <a:r>
              <a:rPr spc="-25" dirty="0"/>
              <a:t>on </a:t>
            </a:r>
            <a:r>
              <a:rPr dirty="0"/>
              <a:t>the</a:t>
            </a:r>
            <a:r>
              <a:rPr spc="235" dirty="0"/>
              <a:t> </a:t>
            </a:r>
            <a:r>
              <a:rPr dirty="0"/>
              <a:t>manner</a:t>
            </a:r>
            <a:r>
              <a:rPr spc="240" dirty="0"/>
              <a:t> </a:t>
            </a:r>
            <a:r>
              <a:rPr dirty="0"/>
              <a:t>in</a:t>
            </a:r>
            <a:r>
              <a:rPr spc="225" dirty="0"/>
              <a:t> </a:t>
            </a:r>
            <a:r>
              <a:rPr dirty="0"/>
              <a:t>which</a:t>
            </a:r>
            <a:r>
              <a:rPr spc="245" dirty="0"/>
              <a:t> </a:t>
            </a:r>
            <a:r>
              <a:rPr dirty="0"/>
              <a:t>such</a:t>
            </a:r>
            <a:r>
              <a:rPr spc="220" dirty="0"/>
              <a:t> </a:t>
            </a:r>
            <a:r>
              <a:rPr dirty="0"/>
              <a:t>provisions</a:t>
            </a:r>
            <a:r>
              <a:rPr spc="229" dirty="0"/>
              <a:t> </a:t>
            </a:r>
            <a:r>
              <a:rPr dirty="0"/>
              <a:t>are</a:t>
            </a:r>
            <a:r>
              <a:rPr spc="235" dirty="0"/>
              <a:t> </a:t>
            </a:r>
            <a:r>
              <a:rPr dirty="0"/>
              <a:t>implemented</a:t>
            </a:r>
            <a:r>
              <a:rPr spc="245" dirty="0"/>
              <a:t> </a:t>
            </a:r>
            <a:r>
              <a:rPr spc="-25" dirty="0"/>
              <a:t>and </a:t>
            </a:r>
            <a:r>
              <a:rPr dirty="0"/>
              <a:t>adhered</a:t>
            </a:r>
            <a:r>
              <a:rPr spc="204" dirty="0"/>
              <a:t> </a:t>
            </a:r>
            <a:r>
              <a:rPr dirty="0"/>
              <a:t>to</a:t>
            </a:r>
            <a:r>
              <a:rPr spc="229" dirty="0"/>
              <a:t> </a:t>
            </a:r>
            <a:r>
              <a:rPr dirty="0"/>
              <a:t>in</a:t>
            </a:r>
            <a:r>
              <a:rPr spc="204" dirty="0"/>
              <a:t> </a:t>
            </a:r>
            <a:r>
              <a:rPr dirty="0"/>
              <a:t>letter</a:t>
            </a:r>
            <a:r>
              <a:rPr spc="229" dirty="0"/>
              <a:t> </a:t>
            </a:r>
            <a:r>
              <a:rPr dirty="0"/>
              <a:t>and</a:t>
            </a:r>
            <a:r>
              <a:rPr spc="204" dirty="0"/>
              <a:t> </a:t>
            </a:r>
            <a:r>
              <a:rPr dirty="0"/>
              <a:t>spirit,</a:t>
            </a:r>
            <a:r>
              <a:rPr spc="204" dirty="0"/>
              <a:t> </a:t>
            </a:r>
            <a:r>
              <a:rPr dirty="0"/>
              <a:t>but</a:t>
            </a:r>
            <a:r>
              <a:rPr spc="235" dirty="0"/>
              <a:t> </a:t>
            </a:r>
            <a:r>
              <a:rPr dirty="0"/>
              <a:t>also</a:t>
            </a:r>
            <a:r>
              <a:rPr spc="210" dirty="0"/>
              <a:t> </a:t>
            </a:r>
            <a:r>
              <a:rPr dirty="0"/>
              <a:t>on</a:t>
            </a:r>
            <a:r>
              <a:rPr spc="229" dirty="0"/>
              <a:t> </a:t>
            </a:r>
            <a:r>
              <a:rPr dirty="0"/>
              <a:t>ensuring</a:t>
            </a:r>
            <a:r>
              <a:rPr spc="204" dirty="0"/>
              <a:t> </a:t>
            </a:r>
            <a:r>
              <a:rPr dirty="0"/>
              <a:t>that</a:t>
            </a:r>
            <a:r>
              <a:rPr spc="235" dirty="0"/>
              <a:t> </a:t>
            </a:r>
            <a:r>
              <a:rPr spc="-25" dirty="0"/>
              <a:t>all </a:t>
            </a:r>
            <a:r>
              <a:rPr dirty="0"/>
              <a:t>magistrates,</a:t>
            </a:r>
            <a:r>
              <a:rPr spc="35" dirty="0"/>
              <a:t> </a:t>
            </a:r>
            <a:r>
              <a:rPr dirty="0"/>
              <a:t>law</a:t>
            </a:r>
            <a:r>
              <a:rPr spc="30" dirty="0"/>
              <a:t> </a:t>
            </a:r>
            <a:r>
              <a:rPr dirty="0"/>
              <a:t>enforcement</a:t>
            </a:r>
            <a:r>
              <a:rPr spc="15" dirty="0"/>
              <a:t> </a:t>
            </a:r>
            <a:r>
              <a:rPr dirty="0"/>
              <a:t>personnel,</a:t>
            </a:r>
            <a:r>
              <a:rPr spc="60" dirty="0"/>
              <a:t> </a:t>
            </a:r>
            <a:r>
              <a:rPr dirty="0"/>
              <a:t>and</a:t>
            </a:r>
            <a:r>
              <a:rPr spc="35" dirty="0"/>
              <a:t> </a:t>
            </a:r>
            <a:r>
              <a:rPr dirty="0"/>
              <a:t>allied</a:t>
            </a:r>
            <a:r>
              <a:rPr spc="40" dirty="0"/>
              <a:t> </a:t>
            </a:r>
            <a:r>
              <a:rPr spc="-10" dirty="0"/>
              <a:t>agencies </a:t>
            </a:r>
            <a:r>
              <a:rPr dirty="0"/>
              <a:t>undergo</a:t>
            </a:r>
            <a:r>
              <a:rPr spc="490" dirty="0"/>
              <a:t> </a:t>
            </a:r>
            <a:r>
              <a:rPr dirty="0"/>
              <a:t>the</a:t>
            </a:r>
            <a:r>
              <a:rPr spc="455" dirty="0"/>
              <a:t> </a:t>
            </a:r>
            <a:r>
              <a:rPr dirty="0"/>
              <a:t>necessary</a:t>
            </a:r>
            <a:r>
              <a:rPr spc="465" dirty="0"/>
              <a:t> </a:t>
            </a:r>
            <a:r>
              <a:rPr dirty="0"/>
              <a:t>training</a:t>
            </a:r>
            <a:r>
              <a:rPr spc="490" dirty="0"/>
              <a:t> </a:t>
            </a:r>
            <a:r>
              <a:rPr dirty="0"/>
              <a:t>to</a:t>
            </a:r>
            <a:r>
              <a:rPr spc="490" dirty="0"/>
              <a:t> </a:t>
            </a:r>
            <a:r>
              <a:rPr dirty="0"/>
              <a:t>implement</a:t>
            </a:r>
            <a:r>
              <a:rPr spc="495" dirty="0"/>
              <a:t> </a:t>
            </a:r>
            <a:r>
              <a:rPr dirty="0"/>
              <a:t>the</a:t>
            </a:r>
            <a:r>
              <a:rPr spc="480" dirty="0"/>
              <a:t> </a:t>
            </a:r>
            <a:r>
              <a:rPr spc="-10" dirty="0"/>
              <a:t>changes </a:t>
            </a:r>
            <a:r>
              <a:rPr dirty="0"/>
              <a:t>that</a:t>
            </a:r>
            <a:r>
              <a:rPr spc="-15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BNSS</a:t>
            </a:r>
            <a:r>
              <a:rPr spc="-35" dirty="0"/>
              <a:t> </a:t>
            </a:r>
            <a:r>
              <a:rPr dirty="0"/>
              <a:t>brings</a:t>
            </a:r>
            <a:r>
              <a:rPr spc="-15" dirty="0"/>
              <a:t> </a:t>
            </a:r>
            <a:r>
              <a:rPr dirty="0"/>
              <a:t>in</a:t>
            </a:r>
            <a:r>
              <a:rPr spc="-40" dirty="0"/>
              <a:t> </a:t>
            </a:r>
            <a:r>
              <a:rPr dirty="0"/>
              <a:t>its</a:t>
            </a:r>
            <a:r>
              <a:rPr spc="-15" dirty="0"/>
              <a:t> </a:t>
            </a:r>
            <a:r>
              <a:rPr dirty="0"/>
              <a:t>word</a:t>
            </a:r>
            <a:r>
              <a:rPr spc="-2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spirit.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spc="-10" dirty="0"/>
              <a:t>Definitions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889" y="1570783"/>
            <a:ext cx="8074025" cy="441515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527685" marR="5080" indent="-515620" algn="just">
              <a:lnSpc>
                <a:spcPts val="3460"/>
              </a:lnSpc>
              <a:spcBef>
                <a:spcPts val="535"/>
              </a:spcBef>
            </a:pPr>
            <a:r>
              <a:rPr sz="3200" dirty="0">
                <a:latin typeface="Times New Roman"/>
                <a:cs typeface="Times New Roman"/>
              </a:rPr>
              <a:t>a)</a:t>
            </a:r>
            <a:r>
              <a:rPr sz="3200" spc="700" dirty="0">
                <a:latin typeface="Times New Roman"/>
                <a:cs typeface="Times New Roman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Section</a:t>
            </a:r>
            <a:r>
              <a:rPr sz="3200" u="sng" spc="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2(a)</a:t>
            </a:r>
            <a:r>
              <a:rPr sz="3200" dirty="0">
                <a:latin typeface="Times New Roman"/>
                <a:cs typeface="Times New Roman"/>
              </a:rPr>
              <a:t>:-</a:t>
            </a:r>
            <a:r>
              <a:rPr sz="3200" spc="80" dirty="0">
                <a:latin typeface="Times New Roman"/>
                <a:cs typeface="Times New Roman"/>
              </a:rPr>
              <a:t> </a:t>
            </a:r>
            <a:r>
              <a:rPr sz="32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“audio-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video</a:t>
            </a:r>
            <a:r>
              <a:rPr sz="3200" u="sng" spc="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electronic</a:t>
            </a:r>
            <a:r>
              <a:rPr sz="3200" u="sng" spc="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means”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shall</a:t>
            </a:r>
            <a:r>
              <a:rPr sz="3200" spc="6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include</a:t>
            </a:r>
            <a:r>
              <a:rPr sz="3200" spc="6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use</a:t>
            </a:r>
            <a:r>
              <a:rPr sz="3200" spc="5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5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any</a:t>
            </a:r>
            <a:r>
              <a:rPr sz="3200" spc="5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communication</a:t>
            </a:r>
            <a:r>
              <a:rPr sz="3200" spc="56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for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purpose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video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conferencing,</a:t>
            </a:r>
            <a:endParaRPr sz="3200">
              <a:latin typeface="Times New Roman"/>
              <a:cs typeface="Times New Roman"/>
            </a:endParaRPr>
          </a:p>
          <a:p>
            <a:pPr marL="527685" marR="1064260">
              <a:lnSpc>
                <a:spcPts val="4220"/>
              </a:lnSpc>
              <a:spcBef>
                <a:spcPts val="145"/>
              </a:spcBef>
            </a:pPr>
            <a:r>
              <a:rPr sz="3200" dirty="0">
                <a:latin typeface="Times New Roman"/>
                <a:cs typeface="Times New Roman"/>
              </a:rPr>
              <a:t>recording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processes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identification, </a:t>
            </a:r>
            <a:r>
              <a:rPr sz="3200" dirty="0">
                <a:latin typeface="Times New Roman"/>
                <a:cs typeface="Times New Roman"/>
              </a:rPr>
              <a:t>search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seizure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evidence,</a:t>
            </a:r>
            <a:endParaRPr sz="3200">
              <a:latin typeface="Times New Roman"/>
              <a:cs typeface="Times New Roman"/>
            </a:endParaRPr>
          </a:p>
          <a:p>
            <a:pPr marL="527685" marR="5715">
              <a:lnSpc>
                <a:spcPts val="3460"/>
              </a:lnSpc>
              <a:spcBef>
                <a:spcPts val="620"/>
              </a:spcBef>
            </a:pPr>
            <a:r>
              <a:rPr sz="3200" dirty="0">
                <a:latin typeface="Times New Roman"/>
                <a:cs typeface="Times New Roman"/>
              </a:rPr>
              <a:t>transmission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electronic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communication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and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such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other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purposes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and</a:t>
            </a:r>
            <a:endParaRPr sz="3200">
              <a:latin typeface="Times New Roman"/>
              <a:cs typeface="Times New Roman"/>
            </a:endParaRPr>
          </a:p>
          <a:p>
            <a:pPr marL="527685" marR="6985">
              <a:lnSpc>
                <a:spcPts val="3460"/>
              </a:lnSpc>
              <a:spcBef>
                <a:spcPts val="760"/>
              </a:spcBef>
            </a:pP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such</a:t>
            </a:r>
            <a:r>
              <a:rPr sz="3200" spc="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other</a:t>
            </a:r>
            <a:r>
              <a:rPr sz="3200" spc="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means</a:t>
            </a:r>
            <a:r>
              <a:rPr sz="3200" spc="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State</a:t>
            </a:r>
            <a:r>
              <a:rPr sz="3200" spc="11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Government </a:t>
            </a:r>
            <a:r>
              <a:rPr sz="3200" spc="-20" dirty="0">
                <a:latin typeface="Times New Roman"/>
                <a:cs typeface="Times New Roman"/>
              </a:rPr>
              <a:t>may,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rules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provide;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199" y="533400"/>
            <a:ext cx="8229600" cy="5593080"/>
          </a:xfrm>
          <a:custGeom>
            <a:avLst/>
            <a:gdLst/>
            <a:ahLst/>
            <a:cxnLst/>
            <a:rect l="l" t="t" r="r" b="b"/>
            <a:pathLst>
              <a:path w="8229600" h="5593080">
                <a:moveTo>
                  <a:pt x="8229600" y="5593079"/>
                </a:moveTo>
                <a:lnTo>
                  <a:pt x="0" y="55930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55930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107461" y="479568"/>
            <a:ext cx="7498715" cy="535940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 marR="5080" algn="just">
              <a:lnSpc>
                <a:spcPct val="80000"/>
              </a:lnSpc>
              <a:spcBef>
                <a:spcPts val="695"/>
              </a:spcBef>
            </a:pPr>
            <a:r>
              <a:rPr sz="25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Section</a:t>
            </a:r>
            <a:r>
              <a:rPr sz="2500" u="sng" spc="25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25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2(i)</a:t>
            </a:r>
            <a:r>
              <a:rPr sz="2500" dirty="0">
                <a:latin typeface="Times New Roman"/>
                <a:cs typeface="Times New Roman"/>
              </a:rPr>
              <a:t>:-</a:t>
            </a:r>
            <a:r>
              <a:rPr sz="2500" spc="24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“electronic</a:t>
            </a:r>
            <a:r>
              <a:rPr sz="2500" spc="24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communication”</a:t>
            </a:r>
            <a:r>
              <a:rPr sz="2500" spc="254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means</a:t>
            </a:r>
            <a:r>
              <a:rPr sz="2500" spc="245" dirty="0">
                <a:latin typeface="Times New Roman"/>
                <a:cs typeface="Times New Roman"/>
              </a:rPr>
              <a:t>  </a:t>
            </a:r>
            <a:r>
              <a:rPr sz="2500" spc="-2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communication</a:t>
            </a:r>
            <a:r>
              <a:rPr sz="2500" spc="330" dirty="0">
                <a:latin typeface="Times New Roman"/>
                <a:cs typeface="Times New Roman"/>
              </a:rPr>
              <a:t>  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340" dirty="0">
                <a:latin typeface="Times New Roman"/>
                <a:cs typeface="Times New Roman"/>
              </a:rPr>
              <a:t>   </a:t>
            </a:r>
            <a:r>
              <a:rPr sz="2500" dirty="0">
                <a:latin typeface="Times New Roman"/>
                <a:cs typeface="Times New Roman"/>
              </a:rPr>
              <a:t>any</a:t>
            </a:r>
            <a:r>
              <a:rPr sz="2500" spc="335" dirty="0">
                <a:latin typeface="Times New Roman"/>
                <a:cs typeface="Times New Roman"/>
              </a:rPr>
              <a:t>   </a:t>
            </a:r>
            <a:r>
              <a:rPr sz="2500" dirty="0">
                <a:latin typeface="Times New Roman"/>
                <a:cs typeface="Times New Roman"/>
              </a:rPr>
              <a:t>written,</a:t>
            </a:r>
            <a:r>
              <a:rPr sz="2500" spc="325" dirty="0">
                <a:latin typeface="Times New Roman"/>
                <a:cs typeface="Times New Roman"/>
              </a:rPr>
              <a:t>   </a:t>
            </a:r>
            <a:r>
              <a:rPr sz="2500" dirty="0">
                <a:latin typeface="Times New Roman"/>
                <a:cs typeface="Times New Roman"/>
              </a:rPr>
              <a:t>verbal,</a:t>
            </a:r>
            <a:r>
              <a:rPr sz="2500" spc="330" dirty="0">
                <a:latin typeface="Times New Roman"/>
                <a:cs typeface="Times New Roman"/>
              </a:rPr>
              <a:t>   </a:t>
            </a:r>
            <a:r>
              <a:rPr sz="2500" spc="-10" dirty="0">
                <a:latin typeface="Times New Roman"/>
                <a:cs typeface="Times New Roman"/>
              </a:rPr>
              <a:t>pictorial </a:t>
            </a:r>
            <a:r>
              <a:rPr sz="2500" dirty="0">
                <a:latin typeface="Times New Roman"/>
                <a:cs typeface="Times New Roman"/>
              </a:rPr>
              <a:t>information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or</a:t>
            </a:r>
            <a:r>
              <a:rPr sz="2500" spc="-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video</a:t>
            </a:r>
            <a:r>
              <a:rPr sz="2500" spc="-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content</a:t>
            </a:r>
            <a:r>
              <a:rPr sz="2500" spc="-4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transmitted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or</a:t>
            </a:r>
            <a:r>
              <a:rPr sz="2500" spc="-5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transferred</a:t>
            </a:r>
            <a:endParaRPr sz="2500">
              <a:latin typeface="Times New Roman"/>
              <a:cs typeface="Times New Roman"/>
            </a:endParaRPr>
          </a:p>
          <a:p>
            <a:pPr marL="12700" marR="5080" algn="just">
              <a:lnSpc>
                <a:spcPct val="80000"/>
              </a:lnSpc>
              <a:spcBef>
                <a:spcPts val="600"/>
              </a:spcBef>
            </a:pPr>
            <a:r>
              <a:rPr sz="2500" dirty="0">
                <a:latin typeface="Times New Roman"/>
                <a:cs typeface="Times New Roman"/>
              </a:rPr>
              <a:t>(whether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from</a:t>
            </a:r>
            <a:r>
              <a:rPr sz="2500" spc="-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one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person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to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another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or</a:t>
            </a:r>
            <a:r>
              <a:rPr sz="2500" spc="-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from</a:t>
            </a:r>
            <a:r>
              <a:rPr sz="2500" spc="-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one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device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to </a:t>
            </a:r>
            <a:r>
              <a:rPr sz="2500" dirty="0">
                <a:latin typeface="Times New Roman"/>
                <a:cs typeface="Times New Roman"/>
              </a:rPr>
              <a:t>another</a:t>
            </a:r>
            <a:r>
              <a:rPr sz="2500" spc="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or</a:t>
            </a:r>
            <a:r>
              <a:rPr sz="2500" spc="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from</a:t>
            </a:r>
            <a:r>
              <a:rPr sz="2500" spc="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person</a:t>
            </a:r>
            <a:r>
              <a:rPr sz="2500" spc="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to</a:t>
            </a:r>
            <a:r>
              <a:rPr sz="2500" spc="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device</a:t>
            </a:r>
            <a:r>
              <a:rPr sz="2500" spc="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or</a:t>
            </a:r>
            <a:r>
              <a:rPr sz="2500" spc="8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from</a:t>
            </a:r>
            <a:r>
              <a:rPr sz="2500" spc="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device</a:t>
            </a:r>
            <a:r>
              <a:rPr sz="2500" spc="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to</a:t>
            </a:r>
            <a:r>
              <a:rPr sz="2500" spc="65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Times New Roman"/>
                <a:cs typeface="Times New Roman"/>
              </a:rPr>
              <a:t>a </a:t>
            </a:r>
            <a:r>
              <a:rPr sz="2500" spc="-10" dirty="0">
                <a:latin typeface="Times New Roman"/>
                <a:cs typeface="Times New Roman"/>
              </a:rPr>
              <a:t>person).</a:t>
            </a:r>
            <a:endParaRPr sz="2500">
              <a:latin typeface="Times New Roman"/>
              <a:cs typeface="Times New Roman"/>
            </a:endParaRPr>
          </a:p>
          <a:p>
            <a:pPr marL="12700" marR="2021839">
              <a:lnSpc>
                <a:spcPct val="100000"/>
              </a:lnSpc>
            </a:pPr>
            <a:r>
              <a:rPr sz="2500" dirty="0">
                <a:latin typeface="Times New Roman"/>
                <a:cs typeface="Times New Roman"/>
              </a:rPr>
              <a:t>by</a:t>
            </a:r>
            <a:r>
              <a:rPr sz="2500" spc="-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means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-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an</a:t>
            </a:r>
            <a:r>
              <a:rPr sz="2500" spc="-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electronic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device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including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telephone,</a:t>
            </a:r>
            <a:endParaRPr sz="2500">
              <a:latin typeface="Times New Roman"/>
              <a:cs typeface="Times New Roman"/>
            </a:endParaRPr>
          </a:p>
          <a:p>
            <a:pPr marL="12700" marR="31115">
              <a:lnSpc>
                <a:spcPct val="100000"/>
              </a:lnSpc>
            </a:pPr>
            <a:r>
              <a:rPr sz="2500" dirty="0">
                <a:latin typeface="Times New Roman"/>
                <a:cs typeface="Times New Roman"/>
              </a:rPr>
              <a:t>mobile</a:t>
            </a:r>
            <a:r>
              <a:rPr sz="2500" spc="-4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phone</a:t>
            </a:r>
            <a:r>
              <a:rPr sz="2500" spc="-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or</a:t>
            </a:r>
            <a:r>
              <a:rPr sz="2500" spc="-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other</a:t>
            </a:r>
            <a:r>
              <a:rPr sz="2500" spc="-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wireless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telecommunication</a:t>
            </a:r>
            <a:r>
              <a:rPr sz="2500" spc="-3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device,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computer</a:t>
            </a:r>
            <a:endParaRPr sz="2500">
              <a:latin typeface="Times New Roman"/>
              <a:cs typeface="Times New Roman"/>
            </a:endParaRPr>
          </a:p>
          <a:p>
            <a:pPr marL="12700" marR="4744085">
              <a:lnSpc>
                <a:spcPct val="100000"/>
              </a:lnSpc>
            </a:pPr>
            <a:r>
              <a:rPr sz="2500" dirty="0">
                <a:latin typeface="Times New Roman"/>
                <a:cs typeface="Times New Roman"/>
              </a:rPr>
              <a:t>or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audio-</a:t>
            </a:r>
            <a:r>
              <a:rPr sz="2500" dirty="0">
                <a:latin typeface="Times New Roman"/>
                <a:cs typeface="Times New Roman"/>
              </a:rPr>
              <a:t>video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player </a:t>
            </a:r>
            <a:r>
              <a:rPr sz="2500" dirty="0">
                <a:latin typeface="Times New Roman"/>
                <a:cs typeface="Times New Roman"/>
              </a:rPr>
              <a:t>or</a:t>
            </a:r>
            <a:r>
              <a:rPr sz="2500" spc="-10" dirty="0">
                <a:latin typeface="Times New Roman"/>
                <a:cs typeface="Times New Roman"/>
              </a:rPr>
              <a:t> camra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0" dirty="0">
                <a:latin typeface="Times New Roman"/>
                <a:cs typeface="Times New Roman"/>
              </a:rPr>
              <a:t>or</a:t>
            </a:r>
            <a:r>
              <a:rPr sz="2500" spc="-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any</a:t>
            </a:r>
            <a:r>
              <a:rPr sz="2500" spc="-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other</a:t>
            </a:r>
            <a:r>
              <a:rPr sz="2500" spc="-2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electronic</a:t>
            </a:r>
            <a:r>
              <a:rPr sz="2500" spc="-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device</a:t>
            </a:r>
            <a:endParaRPr sz="2500">
              <a:latin typeface="Times New Roman"/>
              <a:cs typeface="Times New Roman"/>
            </a:endParaRPr>
          </a:p>
          <a:p>
            <a:pPr marL="12700" marR="5715">
              <a:lnSpc>
                <a:spcPct val="80000"/>
              </a:lnSpc>
              <a:spcBef>
                <a:spcPts val="600"/>
              </a:spcBef>
              <a:tabLst>
                <a:tab pos="560705" algn="l"/>
              </a:tabLst>
            </a:pPr>
            <a:r>
              <a:rPr sz="2500" dirty="0">
                <a:latin typeface="Times New Roman"/>
                <a:cs typeface="Times New Roman"/>
              </a:rPr>
              <a:t>or</a:t>
            </a:r>
            <a:r>
              <a:rPr sz="2500" spc="10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electronic</a:t>
            </a:r>
            <a:r>
              <a:rPr sz="2500" spc="114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form</a:t>
            </a:r>
            <a:r>
              <a:rPr sz="2500" spc="9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as</a:t>
            </a:r>
            <a:r>
              <a:rPr sz="2500" spc="1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may</a:t>
            </a:r>
            <a:r>
              <a:rPr sz="2500" spc="12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be</a:t>
            </a:r>
            <a:r>
              <a:rPr sz="2500" spc="1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specified</a:t>
            </a:r>
            <a:r>
              <a:rPr sz="2500" spc="10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by</a:t>
            </a:r>
            <a:r>
              <a:rPr sz="2500" spc="1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notification,</a:t>
            </a:r>
            <a:r>
              <a:rPr sz="2500" spc="13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by the</a:t>
            </a:r>
            <a:r>
              <a:rPr sz="2500" dirty="0">
                <a:latin typeface="Times New Roman"/>
                <a:cs typeface="Times New Roman"/>
              </a:rPr>
              <a:t>	Central</a:t>
            </a:r>
            <a:r>
              <a:rPr sz="2500" spc="-5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Government.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15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95"/>
              </a:spcBef>
            </a:pPr>
            <a:r>
              <a:rPr sz="4400" dirty="0"/>
              <a:t>Hierarchy</a:t>
            </a:r>
            <a:r>
              <a:rPr sz="4400" spc="-110" dirty="0"/>
              <a:t> </a:t>
            </a:r>
            <a:r>
              <a:rPr sz="4400" dirty="0"/>
              <a:t>of</a:t>
            </a:r>
            <a:r>
              <a:rPr sz="4400" spc="-85" dirty="0"/>
              <a:t> </a:t>
            </a:r>
            <a:r>
              <a:rPr sz="4400" spc="-10" dirty="0"/>
              <a:t>Courts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3220" y="2133184"/>
            <a:ext cx="7614284" cy="30975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7180" marR="5080" indent="-285115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12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CrPC</a:t>
            </a:r>
            <a:r>
              <a:rPr sz="2800" spc="12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empowers</a:t>
            </a:r>
            <a:r>
              <a:rPr sz="2800" spc="13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13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state</a:t>
            </a:r>
            <a:r>
              <a:rPr sz="2800" spc="13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governments</a:t>
            </a:r>
            <a:r>
              <a:rPr sz="2800" spc="135" dirty="0">
                <a:latin typeface="Times New Roman"/>
                <a:cs typeface="Times New Roman"/>
              </a:rPr>
              <a:t>  </a:t>
            </a:r>
            <a:r>
              <a:rPr sz="2800" spc="-25" dirty="0">
                <a:latin typeface="Times New Roman"/>
                <a:cs typeface="Times New Roman"/>
              </a:rPr>
              <a:t>to 	</a:t>
            </a:r>
            <a:r>
              <a:rPr sz="2800" dirty="0">
                <a:latin typeface="Times New Roman"/>
                <a:cs typeface="Times New Roman"/>
              </a:rPr>
              <a:t>notify</a:t>
            </a:r>
            <a:r>
              <a:rPr sz="2800" spc="2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any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city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or</a:t>
            </a:r>
            <a:r>
              <a:rPr sz="2800" spc="20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town</a:t>
            </a:r>
            <a:r>
              <a:rPr sz="2800" spc="2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with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1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population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204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more 	</a:t>
            </a:r>
            <a:r>
              <a:rPr sz="2800" dirty="0">
                <a:latin typeface="Times New Roman"/>
                <a:cs typeface="Times New Roman"/>
              </a:rPr>
              <a:t>than</a:t>
            </a:r>
            <a:r>
              <a:rPr sz="2800" spc="3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one</a:t>
            </a:r>
            <a:r>
              <a:rPr sz="2800" spc="2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million</a:t>
            </a:r>
            <a:r>
              <a:rPr sz="2800" spc="3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3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3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metropolitan</a:t>
            </a:r>
            <a:r>
              <a:rPr sz="2800" spc="2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area(Section</a:t>
            </a:r>
            <a:r>
              <a:rPr sz="2800" spc="295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8 	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31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Cr.PC).</a:t>
            </a:r>
            <a:r>
              <a:rPr sz="2800" spc="31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Such</a:t>
            </a:r>
            <a:r>
              <a:rPr sz="2800" spc="31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areas</a:t>
            </a:r>
            <a:r>
              <a:rPr sz="2800" spc="31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have</a:t>
            </a:r>
            <a:r>
              <a:rPr sz="2800" spc="310" dirty="0">
                <a:latin typeface="Times New Roman"/>
                <a:cs typeface="Times New Roman"/>
              </a:rPr>
              <a:t>   </a:t>
            </a:r>
            <a:r>
              <a:rPr sz="2800" spc="-10" dirty="0">
                <a:latin typeface="Times New Roman"/>
                <a:cs typeface="Times New Roman"/>
              </a:rPr>
              <a:t>Metropolitan 	</a:t>
            </a:r>
            <a:r>
              <a:rPr sz="2800" dirty="0">
                <a:latin typeface="Times New Roman"/>
                <a:cs typeface="Times New Roman"/>
              </a:rPr>
              <a:t>Magistrates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(Section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16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Cr.PC).</a:t>
            </a:r>
            <a:endParaRPr sz="2800">
              <a:latin typeface="Times New Roman"/>
              <a:cs typeface="Times New Roman"/>
            </a:endParaRPr>
          </a:p>
          <a:p>
            <a:pPr marL="297180" marR="5080" indent="-285115" algn="just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299085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36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BNSS</a:t>
            </a:r>
            <a:r>
              <a:rPr sz="2800" spc="36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removes</a:t>
            </a:r>
            <a:r>
              <a:rPr sz="2800" spc="35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36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classification</a:t>
            </a:r>
            <a:r>
              <a:rPr sz="2800" spc="365" dirty="0">
                <a:latin typeface="Times New Roman"/>
                <a:cs typeface="Times New Roman"/>
              </a:rPr>
              <a:t>   </a:t>
            </a:r>
            <a:r>
              <a:rPr sz="2800" spc="-25" dirty="0">
                <a:latin typeface="Times New Roman"/>
                <a:cs typeface="Times New Roman"/>
              </a:rPr>
              <a:t>of 	</a:t>
            </a:r>
            <a:r>
              <a:rPr sz="2800" dirty="0">
                <a:latin typeface="Times New Roman"/>
                <a:cs typeface="Times New Roman"/>
              </a:rPr>
              <a:t>metropolitan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areas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Metropolitan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Magistrates.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199" y="275844"/>
            <a:ext cx="8229600" cy="11430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350"/>
              </a:lnSpc>
            </a:pPr>
            <a:r>
              <a:rPr sz="4000" b="1" dirty="0">
                <a:latin typeface="Times New Roman"/>
                <a:cs typeface="Times New Roman"/>
              </a:rPr>
              <a:t>Establishing</a:t>
            </a:r>
            <a:r>
              <a:rPr sz="4000" b="1" spc="-12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a</a:t>
            </a:r>
            <a:r>
              <a:rPr sz="4000" b="1" spc="-120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Directorate</a:t>
            </a:r>
            <a:r>
              <a:rPr sz="4000" b="1" spc="-140" dirty="0">
                <a:latin typeface="Times New Roman"/>
                <a:cs typeface="Times New Roman"/>
              </a:rPr>
              <a:t> </a:t>
            </a:r>
            <a:r>
              <a:rPr sz="4000" b="1" spc="-25" dirty="0">
                <a:latin typeface="Times New Roman"/>
                <a:cs typeface="Times New Roman"/>
              </a:rPr>
              <a:t>of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ts val="4650"/>
              </a:lnSpc>
            </a:pPr>
            <a:r>
              <a:rPr sz="4000" b="1" spc="-10" dirty="0">
                <a:latin typeface="Times New Roman"/>
                <a:cs typeface="Times New Roman"/>
              </a:rPr>
              <a:t>Prosecution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199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600" y="4526279"/>
                </a:moveTo>
                <a:lnTo>
                  <a:pt x="0" y="4526279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6279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99" y="1579819"/>
            <a:ext cx="8071484" cy="385254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4965" marR="5080" indent="-342900" algn="just">
              <a:lnSpc>
                <a:spcPts val="2920"/>
              </a:lnSpc>
              <a:spcBef>
                <a:spcPts val="459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2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Section</a:t>
            </a:r>
            <a:r>
              <a:rPr sz="2700" spc="25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20</a:t>
            </a:r>
            <a:r>
              <a:rPr sz="2700" spc="2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2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2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BNSS,</a:t>
            </a:r>
            <a:r>
              <a:rPr sz="2700" spc="25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2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concept</a:t>
            </a:r>
            <a:r>
              <a:rPr sz="2700" spc="2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24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Directorate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3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Prosecution</a:t>
            </a:r>
            <a:r>
              <a:rPr sz="2700" spc="4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has</a:t>
            </a:r>
            <a:r>
              <a:rPr sz="2700" spc="4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been</a:t>
            </a:r>
            <a:r>
              <a:rPr sz="2700" spc="4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introduced</a:t>
            </a:r>
            <a:r>
              <a:rPr sz="2700" spc="4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for</a:t>
            </a:r>
            <a:r>
              <a:rPr sz="2700" spc="5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each</a:t>
            </a:r>
            <a:r>
              <a:rPr sz="2700" spc="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40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the </a:t>
            </a:r>
            <a:r>
              <a:rPr sz="2700" dirty="0">
                <a:latin typeface="Times New Roman"/>
                <a:cs typeface="Times New Roman"/>
              </a:rPr>
              <a:t>states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establish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(with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prescribed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hierarchy)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with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the </a:t>
            </a:r>
            <a:r>
              <a:rPr sz="2700" dirty="0">
                <a:latin typeface="Times New Roman"/>
                <a:cs typeface="Times New Roman"/>
              </a:rPr>
              <a:t>stated</a:t>
            </a:r>
            <a:r>
              <a:rPr sz="2700" spc="1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purpose</a:t>
            </a:r>
            <a:r>
              <a:rPr sz="2700" spc="1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1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monitoring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cases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by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scrutinizing </a:t>
            </a:r>
            <a:r>
              <a:rPr sz="2700" dirty="0">
                <a:latin typeface="Times New Roman"/>
                <a:cs typeface="Times New Roman"/>
              </a:rPr>
              <a:t>police</a:t>
            </a:r>
            <a:r>
              <a:rPr sz="2700" spc="5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reports,</a:t>
            </a:r>
            <a:r>
              <a:rPr sz="2700" spc="5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expediting</a:t>
            </a:r>
            <a:r>
              <a:rPr sz="2700" spc="5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proceedings,</a:t>
            </a:r>
            <a:r>
              <a:rPr sz="2700" spc="5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56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providing </a:t>
            </a:r>
            <a:r>
              <a:rPr sz="2700" dirty="0">
                <a:latin typeface="Times New Roman"/>
                <a:cs typeface="Times New Roman"/>
              </a:rPr>
              <a:t>opinions</a:t>
            </a:r>
            <a:r>
              <a:rPr sz="2700" spc="-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on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filing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appeals,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wherever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applicable.</a:t>
            </a:r>
            <a:endParaRPr sz="27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ts val="2920"/>
              </a:lnSpc>
              <a:spcBef>
                <a:spcPts val="62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Times New Roman"/>
                <a:cs typeface="Times New Roman"/>
              </a:rPr>
              <a:t>Director</a:t>
            </a:r>
            <a:r>
              <a:rPr sz="2700" spc="5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509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Prosecution</a:t>
            </a:r>
            <a:r>
              <a:rPr sz="2700" spc="5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shall</a:t>
            </a:r>
            <a:r>
              <a:rPr sz="2700" spc="5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monitor</a:t>
            </a:r>
            <a:r>
              <a:rPr sz="2700" spc="509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cases</a:t>
            </a:r>
            <a:r>
              <a:rPr sz="2700" spc="5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5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which </a:t>
            </a:r>
            <a:r>
              <a:rPr sz="2700" dirty="0">
                <a:latin typeface="Times New Roman"/>
                <a:cs typeface="Times New Roman"/>
              </a:rPr>
              <a:t>offences</a:t>
            </a:r>
            <a:r>
              <a:rPr sz="2700" spc="3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are</a:t>
            </a:r>
            <a:r>
              <a:rPr sz="2700" spc="3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punishable</a:t>
            </a:r>
            <a:r>
              <a:rPr sz="2700" spc="3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for</a:t>
            </a:r>
            <a:r>
              <a:rPr sz="2700" spc="3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10</a:t>
            </a:r>
            <a:r>
              <a:rPr sz="2700" spc="3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years</a:t>
            </a:r>
            <a:r>
              <a:rPr sz="2700" spc="3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or</a:t>
            </a:r>
            <a:r>
              <a:rPr sz="2700" spc="3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more,</a:t>
            </a:r>
            <a:r>
              <a:rPr sz="2700" spc="3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or</a:t>
            </a:r>
            <a:r>
              <a:rPr sz="2700" spc="335" dirty="0">
                <a:latin typeface="Times New Roman"/>
                <a:cs typeface="Times New Roman"/>
              </a:rPr>
              <a:t> </a:t>
            </a:r>
            <a:r>
              <a:rPr sz="2700" spc="-20" dirty="0">
                <a:latin typeface="Times New Roman"/>
                <a:cs typeface="Times New Roman"/>
              </a:rPr>
              <a:t>with </a:t>
            </a:r>
            <a:r>
              <a:rPr sz="2700" dirty="0">
                <a:latin typeface="Times New Roman"/>
                <a:cs typeface="Times New Roman"/>
              </a:rPr>
              <a:t>life</a:t>
            </a:r>
            <a:r>
              <a:rPr sz="2700" spc="25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imprisonment,</a:t>
            </a:r>
            <a:r>
              <a:rPr sz="2700" spc="24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or</a:t>
            </a:r>
            <a:r>
              <a:rPr sz="2700" spc="254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with</a:t>
            </a:r>
            <a:r>
              <a:rPr sz="2700" spc="2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death:</a:t>
            </a:r>
            <a:r>
              <a:rPr sz="2700" spc="24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2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expedite</a:t>
            </a:r>
            <a:r>
              <a:rPr sz="2700" spc="250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the </a:t>
            </a:r>
            <a:r>
              <a:rPr sz="2700" dirty="0">
                <a:latin typeface="Times New Roman"/>
                <a:cs typeface="Times New Roman"/>
              </a:rPr>
              <a:t>proceedings</a:t>
            </a:r>
            <a:r>
              <a:rPr sz="2700" spc="-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give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opinion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on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filing</a:t>
            </a:r>
            <a:r>
              <a:rPr sz="2700" spc="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appeals.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2832</Words>
  <Application>Microsoft Office PowerPoint</Application>
  <PresentationFormat>On-screen Show (4:3)</PresentationFormat>
  <Paragraphs>173</Paragraphs>
  <Slides>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Office Theme</vt:lpstr>
      <vt:lpstr>Slide 1</vt:lpstr>
      <vt:lpstr>Bharatiya Nagarik Suraksha Sanhita, 2023</vt:lpstr>
      <vt:lpstr>Introduction</vt:lpstr>
      <vt:lpstr>Timeline to Implement</vt:lpstr>
      <vt:lpstr>Objective</vt:lpstr>
      <vt:lpstr>Definitions</vt:lpstr>
      <vt:lpstr>Slide 7</vt:lpstr>
      <vt:lpstr>Hierarchy of Courts</vt:lpstr>
      <vt:lpstr>Slide 9</vt:lpstr>
      <vt:lpstr>In Relation to Arrest</vt:lpstr>
      <vt:lpstr>Slide 11</vt:lpstr>
      <vt:lpstr>Arrest how made/handcuffing</vt:lpstr>
      <vt:lpstr>Slide 13</vt:lpstr>
      <vt:lpstr>Medical Examination</vt:lpstr>
      <vt:lpstr>Identification and Attachment of Property of Proclaimed Person</vt:lpstr>
      <vt:lpstr>Slide 16</vt:lpstr>
      <vt:lpstr>Slide 17</vt:lpstr>
      <vt:lpstr>Slide 18</vt:lpstr>
      <vt:lpstr>Slide 19</vt:lpstr>
      <vt:lpstr>Slide 20</vt:lpstr>
      <vt:lpstr>Slide 21</vt:lpstr>
      <vt:lpstr>Seizure of Immovable Property</vt:lpstr>
      <vt:lpstr>Power to remove obstructions by a police officer</vt:lpstr>
      <vt:lpstr>ZERO FIR</vt:lpstr>
      <vt:lpstr>Introduction of timelines Preliminary enquiry and investigation</vt:lpstr>
      <vt:lpstr>Slide 26</vt:lpstr>
      <vt:lpstr>Slide 27</vt:lpstr>
      <vt:lpstr>Slide 28</vt:lpstr>
      <vt:lpstr>Slide 29</vt:lpstr>
      <vt:lpstr>Sanction for Prosecution</vt:lpstr>
      <vt:lpstr>Committal to the Sessions Court</vt:lpstr>
      <vt:lpstr>Slide 32</vt:lpstr>
      <vt:lpstr>Discharge</vt:lpstr>
      <vt:lpstr>Summary trial</vt:lpstr>
      <vt:lpstr>Signature and finger impression</vt:lpstr>
      <vt:lpstr>Use of electronic communication and video conferencing in investigation, inquiry and trial</vt:lpstr>
      <vt:lpstr>Issuance of process</vt:lpstr>
      <vt:lpstr>Slide 38</vt:lpstr>
      <vt:lpstr>Slide 39</vt:lpstr>
      <vt:lpstr>Slide 40</vt:lpstr>
      <vt:lpstr>Forensic Experts</vt:lpstr>
      <vt:lpstr>Cheating through electronic means</vt:lpstr>
      <vt:lpstr>Custody of an accused</vt:lpstr>
      <vt:lpstr>Slide 44</vt:lpstr>
      <vt:lpstr>Bail and Anticipatory Bail</vt:lpstr>
      <vt:lpstr>Slide 46</vt:lpstr>
      <vt:lpstr>Trial against an absconding person</vt:lpstr>
      <vt:lpstr>Slide 48</vt:lpstr>
      <vt:lpstr>Slide 49</vt:lpstr>
      <vt:lpstr>Witness Protection Scheme</vt:lpstr>
      <vt:lpstr>Withdrawal from Prosecution</vt:lpstr>
      <vt:lpstr>Compoundable Offences</vt:lpstr>
      <vt:lpstr>Clarifications with respect to Limitation period and Superintendence of the High Court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PPT for BNSS by DA JInd.pptx</dc:title>
  <dc:creator>Gurpreet Singh</dc:creator>
  <cp:lastModifiedBy>LENOVO</cp:lastModifiedBy>
  <cp:revision>1</cp:revision>
  <dcterms:created xsi:type="dcterms:W3CDTF">2025-05-17T15:05:01Z</dcterms:created>
  <dcterms:modified xsi:type="dcterms:W3CDTF">2025-05-18T13:27:10Z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2024-03-18T00:00:00Z</vt:filetime>
  </property>
  <property fmtid="{D5CDD505-2E9C-101B-9397-08002B2CF9AE}" pid="3" name="LastSaved">
    <vt:filetime>2025-05-17T00:00:00Z</vt:filetime>
  </property>
  <property fmtid="{D5CDD505-2E9C-101B-9397-08002B2CF9AE}" pid="4" name="Producer">
    <vt:lpwstr>Microsoft: Print To PDF</vt:lpwstr>
  </property>
</Properties>
</file>